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9" r:id="rId4"/>
    <p:sldId id="278" r:id="rId5"/>
    <p:sldId id="283" r:id="rId6"/>
    <p:sldId id="284" r:id="rId7"/>
    <p:sldId id="290" r:id="rId8"/>
    <p:sldId id="294" r:id="rId9"/>
    <p:sldId id="281" r:id="rId10"/>
    <p:sldId id="289" r:id="rId11"/>
    <p:sldId id="291" r:id="rId12"/>
    <p:sldId id="292" r:id="rId13"/>
    <p:sldId id="277" r:id="rId14"/>
    <p:sldId id="269" r:id="rId15"/>
  </p:sldIdLst>
  <p:sldSz cx="12192000" cy="6858000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6B0"/>
    <a:srgbClr val="B6E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3621" autoAdjust="0"/>
  </p:normalViewPr>
  <p:slideViewPr>
    <p:cSldViewPr snapToGrid="0">
      <p:cViewPr varScale="1">
        <p:scale>
          <a:sx n="61" d="100"/>
          <a:sy n="61" d="100"/>
        </p:scale>
        <p:origin x="776" y="5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8BDC-4E40-4D83-B555-37C61EC21C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8BDC-4E40-4D83-B555-37C61EC21C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08BDC-4E40-4D83-B555-37C61EC21C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B3C6-2F90-4199-BD5C-4D84292AE3F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EB-0132-415C-963C-34AB21F67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B3C6-2F90-4199-BD5C-4D84292AE3FE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EB-0132-415C-963C-34AB21F67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9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rizes.new-european-bauhaus.europa.eu/" TargetMode="External"/><Relationship Id="rId3" Type="http://schemas.openxmlformats.org/officeDocument/2006/relationships/hyperlink" Target="https://futurium.ec.europa.eu/en/regio-peer-2-peer-communities/new-european-bauhaus" TargetMode="External"/><Relationship Id="rId7" Type="http://schemas.openxmlformats.org/officeDocument/2006/relationships/hyperlink" Target="https://new-european-bauhaus.europa.eu/events/festival_en" TargetMode="External"/><Relationship Id="rId2" Type="http://schemas.openxmlformats.org/officeDocument/2006/relationships/hyperlink" Target="https://new-european-bauhaus.europa.eu/community-core-new-european-bauhaus_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k.gov.cz/novy-evropsky-bauhaus-cs-2747" TargetMode="External"/><Relationship Id="rId5" Type="http://schemas.openxmlformats.org/officeDocument/2006/relationships/hyperlink" Target="https://new-european-bauhaus.europa.eu/about/national-contact-points_en" TargetMode="External"/><Relationship Id="rId4" Type="http://schemas.openxmlformats.org/officeDocument/2006/relationships/hyperlink" Target="https://futurium.ec.europa.eu/en/regio-peer-2-peer-communiti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-european-bauhaus.europa.eu/tools-and-resources/use-compass_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-european-bauhaus.europa.eu/tools-and-resources/neb-investment-guidelines_en" TargetMode="External"/><Relationship Id="rId4" Type="http://schemas.openxmlformats.org/officeDocument/2006/relationships/hyperlink" Target="https://new-european-bauhaus.europa.eu/tools-and-resources/use-toolbox_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-european-bauhaus.europa.eu/funding/currently-open-and-forthcoming-calls_en" TargetMode="External"/><Relationship Id="rId2" Type="http://schemas.openxmlformats.org/officeDocument/2006/relationships/hyperlink" Target="https://new-european-bauhaus.europa.eu/funding/new-european-bauhaus-facility_e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um.ec.europa.eu/en/regio-peer-2-peer-communities/new-european-bauha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losbates.cz/o-projektu/architektonicka-soutez/1-cena-1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rusinafrei.cz/project/zakladni-skola-rican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zp.cz/akce-a-pozvanky/detail-akce/?id=304" TargetMode="External"/><Relationship Id="rId2" Type="http://schemas.openxmlformats.org/officeDocument/2006/relationships/hyperlink" Target="https://ec.europa.eu/newsroom/neb/items/790258/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siea.sk/pozvanky/konferencia-energeticka-efektivita-a-obnovitelne-zdroje-energie-financovane-z-koheznych-fondov-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D418EDD-8DD8-41ED-9BA4-6A78EE11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34" y="2628245"/>
            <a:ext cx="8074341" cy="261853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1804139-EF80-49B5-B7FE-014F1A95F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8D365"/>
              </a:clrFrom>
              <a:clrTo>
                <a:srgbClr val="A8D36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7274" cy="69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7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64A8299-B791-B378-3B5B-4BFEE37E3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5" r="-2" b="1587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5D8528-705C-396C-D16F-369351A22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3102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7BBB13-4A54-B95F-296D-73A93B7B6D98}"/>
              </a:ext>
            </a:extLst>
          </p:cNvPr>
          <p:cNvSpPr/>
          <p:nvPr/>
        </p:nvSpPr>
        <p:spPr>
          <a:xfrm>
            <a:off x="0" y="951961"/>
            <a:ext cx="4891692" cy="117198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>
                    <a:lumMod val="50000"/>
                  </a:schemeClr>
                </a:solidFill>
              </a:rPr>
              <a:t>In parallel, NEB Prizes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E0087-5795-CBF0-9C1F-E623B82C14CC}"/>
              </a:ext>
            </a:extLst>
          </p:cNvPr>
          <p:cNvSpPr/>
          <p:nvPr/>
        </p:nvSpPr>
        <p:spPr>
          <a:xfrm>
            <a:off x="489096" y="4344231"/>
            <a:ext cx="5246685" cy="209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5EE9C5-1AB3-0581-4ACF-EB366A3871D3}"/>
              </a:ext>
            </a:extLst>
          </p:cNvPr>
          <p:cNvSpPr/>
          <p:nvPr/>
        </p:nvSpPr>
        <p:spPr>
          <a:xfrm>
            <a:off x="256911" y="2494982"/>
            <a:ext cx="501907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Inspire change, elevate impactful initiatives, and provide visibility to those working to transform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1">
                    <a:lumMod val="50000"/>
                  </a:schemeClr>
                </a:solidFill>
              </a:rPr>
              <a:t>Over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5500 applications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received across five editions (2021-2025)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EUR 2 million in awards </a:t>
            </a:r>
            <a:r>
              <a:rPr lang="en-IE" sz="1800" dirty="0">
                <a:solidFill>
                  <a:schemeClr val="tx1">
                    <a:lumMod val="50000"/>
                  </a:schemeClr>
                </a:solidFill>
              </a:rPr>
              <a:t>to 94 winners by the end of the NEB Prizes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1">
                    <a:lumMod val="50000"/>
                  </a:schemeClr>
                </a:solidFill>
              </a:rPr>
              <a:t>In 2025, a total of EUR 600 million will be awarded to 20 small municipalities (NEB Boost for Small Municipalities)</a:t>
            </a: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5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B1BD9E-687F-534E-5400-6A778B8C3488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How to join the NEB community and access its resources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9490E-45C3-EC11-92B7-E87961B60BFE}"/>
              </a:ext>
            </a:extLst>
          </p:cNvPr>
          <p:cNvSpPr txBox="1"/>
          <p:nvPr/>
        </p:nvSpPr>
        <p:spPr>
          <a:xfrm>
            <a:off x="914400" y="1924050"/>
            <a:ext cx="103698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Join the </a:t>
            </a: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official NEB Community</a:t>
            </a: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learn more about funding opportunities. This community is open to public and private organizations promoting the core values of the New European Bauhaus. 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Join the dedicated </a:t>
            </a:r>
            <a:r>
              <a:rPr lang="en-US" sz="2000" dirty="0">
                <a:latin typeface="+mn-lt"/>
                <a:cs typeface="Times New Roman" panose="02020603050405020304" pitchFamily="18" charset="0"/>
                <a:hlinkClick r:id="rId3"/>
              </a:rPr>
              <a:t>NEB Community of Practice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supporting the NEB mainstreaming in cohesion policy by facilitating the exchange of best practices and knowledge among EU cohesion policy funds practitioners. This community </a:t>
            </a:r>
            <a:r>
              <a:rPr lang="en-US" sz="2000" dirty="0">
                <a:latin typeface="Arial Body"/>
                <a:cs typeface="Times New Roman" panose="02020603050405020304" pitchFamily="18" charset="0"/>
              </a:rPr>
              <a:t>is part of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 Body"/>
                <a:cs typeface="Times New Roman" panose="02020603050405020304" pitchFamily="18" charset="0"/>
              </a:rPr>
              <a:t> </a:t>
            </a:r>
            <a:r>
              <a:rPr lang="en-US" sz="2000" b="1" i="0" u="none" strike="noStrike" dirty="0">
                <a:solidFill>
                  <a:srgbClr val="FFFFFF"/>
                </a:solidFill>
                <a:effectLst/>
                <a:latin typeface="Arial Body"/>
                <a:hlinkClick r:id="rId4" tooltip="Go to the REGIO Peer2Peer Communities landing page"/>
              </a:rPr>
              <a:t>REGIO Peer2Peer Communities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+mj-lt"/>
              </a:rPr>
              <a:t>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open for programming authorities of cohesion policy (e.g. managing authorities, intermediate bodies and local authorities).</a:t>
            </a:r>
          </a:p>
          <a:p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Contact the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NEB National Contact Point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your Member State to leaner more about the NEB initiative in your country: </a:t>
            </a:r>
            <a:r>
              <a:rPr lang="en-IE" sz="2000" b="1" dirty="0" err="1">
                <a:hlinkClick r:id="rId6"/>
              </a:rPr>
              <a:t>Nový</a:t>
            </a:r>
            <a:r>
              <a:rPr lang="en-IE" sz="2000" b="1" dirty="0">
                <a:hlinkClick r:id="rId6"/>
              </a:rPr>
              <a:t> </a:t>
            </a:r>
            <a:r>
              <a:rPr lang="en-IE" sz="2000" b="1" dirty="0" err="1">
                <a:hlinkClick r:id="rId6"/>
              </a:rPr>
              <a:t>evropský</a:t>
            </a:r>
            <a:r>
              <a:rPr lang="en-IE" sz="2000" b="1" dirty="0">
                <a:hlinkClick r:id="rId6"/>
              </a:rPr>
              <a:t> Bauhaus | mkcr.cz</a:t>
            </a:r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Participate in the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NEB Festival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NEB Prizes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competition.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5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76A299-EFBA-50D7-9EBE-75FDFA9FD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52" y="1933453"/>
            <a:ext cx="5310141" cy="3840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283CA-73A4-1339-BF74-B865742DA75C}"/>
              </a:ext>
            </a:extLst>
          </p:cNvPr>
          <p:cNvSpPr txBox="1"/>
          <p:nvPr/>
        </p:nvSpPr>
        <p:spPr>
          <a:xfrm>
            <a:off x="884256" y="1545620"/>
            <a:ext cx="635055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800" i="1" dirty="0">
                <a:latin typeface="+mn-lt"/>
              </a:rPr>
              <a:t>The </a:t>
            </a:r>
            <a:r>
              <a:rPr lang="it-IT" sz="1800" b="1" i="1" dirty="0">
                <a:latin typeface="+mn-lt"/>
                <a:hlinkClick r:id="rId3"/>
              </a:rPr>
              <a:t>NEB </a:t>
            </a:r>
            <a:r>
              <a:rPr lang="it-IT" sz="1800" b="1" i="1" dirty="0" err="1">
                <a:latin typeface="+mn-lt"/>
                <a:hlinkClick r:id="rId3"/>
              </a:rPr>
              <a:t>Compass</a:t>
            </a:r>
            <a:r>
              <a:rPr lang="it-IT" sz="1800" i="1" dirty="0">
                <a:latin typeface="+mn-lt"/>
              </a:rPr>
              <a:t>: </a:t>
            </a:r>
            <a:r>
              <a:rPr lang="en-IE" sz="1800" kern="0" dirty="0">
                <a:effectLst/>
                <a:latin typeface="+mn-lt"/>
                <a:ea typeface="Times New Roman" panose="02020603050405020304" pitchFamily="18" charset="0"/>
              </a:rPr>
              <a:t>guiding framework for decision and project makers wishing to apply the NEB principles and criteria to their activities</a:t>
            </a:r>
            <a:endParaRPr lang="it-IT" sz="1800" i="1" dirty="0">
              <a:latin typeface="+mn-lt"/>
            </a:endParaRP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800" i="1" dirty="0">
                <a:latin typeface="+mn-lt"/>
              </a:rPr>
              <a:t>The </a:t>
            </a:r>
            <a:r>
              <a:rPr lang="it-IT" sz="1800" b="1" i="1" dirty="0">
                <a:latin typeface="+mn-lt"/>
                <a:hlinkClick r:id="rId4"/>
              </a:rPr>
              <a:t>NEB Toolbox</a:t>
            </a:r>
            <a:r>
              <a:rPr lang="it-IT" sz="1800" i="1" dirty="0">
                <a:latin typeface="+mn-lt"/>
              </a:rPr>
              <a:t>: </a:t>
            </a:r>
            <a:r>
              <a:rPr lang="en-IE" sz="1800" kern="0" dirty="0">
                <a:effectLst/>
                <a:latin typeface="+mn-lt"/>
                <a:ea typeface="Times New Roman" panose="02020603050405020304" pitchFamily="18" charset="0"/>
              </a:rPr>
              <a:t>practical tools, workshops, and good examples to project promoters on how to implement NEB values effectively</a:t>
            </a:r>
          </a:p>
          <a:p>
            <a:pPr marL="360000" indent="-34290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800" i="1" dirty="0">
                <a:latin typeface="+mn-lt"/>
              </a:rPr>
              <a:t>The </a:t>
            </a:r>
            <a:r>
              <a:rPr lang="en-IE" sz="1800" b="1" i="1" u="sng" dirty="0">
                <a:latin typeface="+mn-lt"/>
              </a:rPr>
              <a:t>NEB Mainstreaming Toolkit</a:t>
            </a:r>
            <a:r>
              <a:rPr lang="en-IE" sz="1800" i="1" dirty="0">
                <a:latin typeface="+mn-lt"/>
              </a:rPr>
              <a:t>: </a:t>
            </a:r>
            <a:r>
              <a:rPr lang="en-IE" sz="1800" dirty="0">
                <a:latin typeface="+mn-lt"/>
              </a:rPr>
              <a:t>scoring grid to help managing authorities with the selection and evaluation process of NEB project and potential beneficiaries to apply the NEB values in their initiatives</a:t>
            </a: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800" i="1" dirty="0">
                <a:latin typeface="+mn-lt"/>
              </a:rPr>
              <a:t>The </a:t>
            </a:r>
            <a:r>
              <a:rPr lang="en-IE" sz="1800" b="1" i="1" dirty="0">
                <a:latin typeface="+mn-lt"/>
                <a:hlinkClick r:id="rId5"/>
              </a:rPr>
              <a:t>NEB Investment Guidelines</a:t>
            </a:r>
            <a:r>
              <a:rPr lang="en-IE" sz="1800" dirty="0">
                <a:latin typeface="+mn-lt"/>
              </a:rPr>
              <a:t>: practical guide on </a:t>
            </a:r>
            <a:r>
              <a:rPr lang="en-US" sz="1800" dirty="0">
                <a:latin typeface="+mn-lt"/>
              </a:rPr>
              <a:t>how and why investments in built environment projects can be aligned with the New European</a:t>
            </a:r>
            <a:endParaRPr lang="it-IT" sz="18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6ECC4B-B91B-C46F-6B54-0622CCB72F1B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NEB tools and support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8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A68C-A4FB-62CB-1E3F-D279EB80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EB-0132-415C-963C-34AB21F67F87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506998-9DA1-B906-46BD-4929C3D40CAC}"/>
              </a:ext>
            </a:extLst>
          </p:cNvPr>
          <p:cNvSpPr/>
          <p:nvPr/>
        </p:nvSpPr>
        <p:spPr>
          <a:xfrm>
            <a:off x="914400" y="546772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Next steps of the NEB initiative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2185D-F620-604B-E85C-150D2D874B60}"/>
              </a:ext>
            </a:extLst>
          </p:cNvPr>
          <p:cNvSpPr txBox="1"/>
          <p:nvPr/>
        </p:nvSpPr>
        <p:spPr>
          <a:xfrm>
            <a:off x="914399" y="1241528"/>
            <a:ext cx="10213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cs typeface="Times New Roman" panose="02020603050405020304" pitchFamily="18" charset="0"/>
              </a:rPr>
              <a:t>NEB </a:t>
            </a:r>
            <a:r>
              <a:rPr lang="en-IE" sz="2000" b="1" dirty="0">
                <a:latin typeface="+mn-lt"/>
                <a:cs typeface="Times New Roman" panose="02020603050405020304" pitchFamily="18" charset="0"/>
              </a:rPr>
              <a:t>remains a priority </a:t>
            </a:r>
            <a:r>
              <a:rPr lang="en-IE" sz="2000" dirty="0">
                <a:latin typeface="+mn-lt"/>
                <a:cs typeface="Times New Roman" panose="02020603050405020304" pitchFamily="18" charset="0"/>
              </a:rPr>
              <a:t>in the European Commission’s agenda. </a:t>
            </a: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Efforts to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mainstream the NEB into cohesion policy will continue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to drive sustainable, inclusive, and high-quality investments across Europe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95AFF2-2AEB-95D6-43E6-87B4219E5610}"/>
              </a:ext>
            </a:extLst>
          </p:cNvPr>
          <p:cNvSpPr txBox="1"/>
          <p:nvPr/>
        </p:nvSpPr>
        <p:spPr>
          <a:xfrm>
            <a:off x="914399" y="2967744"/>
            <a:ext cx="10213771" cy="317009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it-IT" sz="2000" b="1" dirty="0">
                <a:latin typeface="+mn-lt"/>
                <a:cs typeface="Times New Roman" panose="02020603050405020304" pitchFamily="18" charset="0"/>
                <a:hlinkClick r:id="rId2"/>
              </a:rPr>
              <a:t>NEB Facility</a:t>
            </a:r>
            <a:r>
              <a:rPr lang="it-IT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aims </a:t>
            </a:r>
            <a:r>
              <a:rPr lang="en-IE" sz="2000" dirty="0">
                <a:latin typeface="+mn-lt"/>
                <a:cs typeface="Times New Roman" panose="02020603050405020304" pitchFamily="18" charset="0"/>
              </a:rPr>
              <a:t>to revitalize neighbourhoods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through design for sustainability and inclusion</a:t>
            </a:r>
            <a:r>
              <a:rPr lang="en-IE" sz="20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cs typeface="Times New Roman" panose="02020603050405020304" pitchFamily="18" charset="0"/>
              </a:rPr>
              <a:t>It combines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different sources of funding featuring: a Research &amp; Innovation Component with an indicative budget of EUR 120 million per year through Horizon Europe (2025-2027), and a Roll-out Component aiming for similar annual investment</a:t>
            </a:r>
            <a:r>
              <a:rPr lang="en-IE" sz="2000" dirty="0">
                <a:latin typeface="+mn-lt"/>
                <a:cs typeface="Times New Roman" panose="02020603050405020304" pitchFamily="18" charset="0"/>
              </a:rPr>
              <a:t> from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EU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programmes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with additional support from national and private funding.</a:t>
            </a:r>
            <a:endParaRPr lang="en-IE" sz="2000" dirty="0">
              <a:latin typeface="+mn-lt"/>
              <a:cs typeface="Times New Roman" panose="02020603050405020304" pitchFamily="18" charset="0"/>
            </a:endParaRP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Times New Roman" panose="02020603050405020304" pitchFamily="18" charset="0"/>
                <a:hlinkClick r:id="rId3"/>
              </a:rPr>
              <a:t>Firsts calls for proposals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under the R&amp;I component of the NEB Facility have been published! DDL: 12/11/25</a:t>
            </a:r>
          </a:p>
        </p:txBody>
      </p:sp>
    </p:spTree>
    <p:extLst>
      <p:ext uri="{BB962C8B-B14F-4D97-AF65-F5344CB8AC3E}">
        <p14:creationId xmlns:p14="http://schemas.microsoft.com/office/powerpoint/2010/main" val="317690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1804139-EF80-49B5-B7FE-014F1A95F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8D365"/>
              </a:clrFrom>
              <a:clrTo>
                <a:srgbClr val="A8D36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7274" cy="6927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0154" y="3152927"/>
            <a:ext cx="7751428" cy="363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IE" sz="4000" dirty="0">
                <a:solidFill>
                  <a:schemeClr val="tx1">
                    <a:lumMod val="50000"/>
                  </a:schemeClr>
                </a:solidFill>
              </a:rPr>
              <a:t>Thank you for your attention!</a:t>
            </a:r>
            <a:br>
              <a:rPr lang="en-IE" sz="40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IE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Directorate-General for </a:t>
            </a:r>
            <a:r>
              <a:rPr lang="en-IE" sz="1800" kern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Regional and Urban Policy</a:t>
            </a:r>
            <a:r>
              <a:rPr lang="en-IE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IE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Unit F.4 </a:t>
            </a:r>
            <a:r>
              <a:rPr lang="en-GB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'</a:t>
            </a:r>
            <a:r>
              <a:rPr lang="en-IE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Czech Republic and Slovakia</a:t>
            </a:r>
            <a:r>
              <a:rPr lang="en-GB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en-GB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br>
              <a:rPr lang="en-GB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1800" kern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Katarina Hobzova</a:t>
            </a:r>
            <a:br>
              <a:rPr lang="en-IE" sz="20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24" y="204440"/>
            <a:ext cx="4890449" cy="13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8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What is the NEB?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B7F50-6D97-35F9-C89B-3DBA2CE1AE40}"/>
              </a:ext>
            </a:extLst>
          </p:cNvPr>
          <p:cNvSpPr txBox="1"/>
          <p:nvPr/>
        </p:nvSpPr>
        <p:spPr>
          <a:xfrm>
            <a:off x="914400" y="1924050"/>
            <a:ext cx="4657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is an initiative launched by the European Commission in 2020</a:t>
            </a:r>
            <a:endParaRPr lang="en-IE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was inspired by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multidisciplinary, collaborative, and holistic approach of the Bauhaus movement of the early 20</a:t>
            </a:r>
            <a:r>
              <a:rPr lang="en-US" sz="20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</a:p>
          <a:p>
            <a:endParaRPr lang="en-IE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brings the European </a:t>
            </a:r>
            <a:r>
              <a:rPr lang="en-I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Green Deal to our daily lives reimagining how we design cities, buildings, public spaces, and communities </a:t>
            </a:r>
            <a:endParaRPr lang="en-IE" sz="20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52EB4-CFB3-6A1F-EFA3-69751052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660" y="1983369"/>
            <a:ext cx="3461622" cy="37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NEB Values and Working Principles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B7F50-6D97-35F9-C89B-3DBA2CE1AE40}"/>
              </a:ext>
            </a:extLst>
          </p:cNvPr>
          <p:cNvSpPr txBox="1"/>
          <p:nvPr/>
        </p:nvSpPr>
        <p:spPr>
          <a:xfrm>
            <a:off x="1025407" y="2183692"/>
            <a:ext cx="46577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NEB Values</a:t>
            </a:r>
          </a:p>
          <a:p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Aesthetics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Inclusion </a:t>
            </a:r>
          </a:p>
          <a:p>
            <a:pPr marL="342900" indent="-342900">
              <a:buFontTx/>
              <a:buChar char="-"/>
            </a:pPr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NEB Principles </a:t>
            </a:r>
          </a:p>
          <a:p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Transdisciplinary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Multi-level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27126-CD14-457A-77E9-64BA5C7F9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99" y="1585426"/>
            <a:ext cx="5983806" cy="43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6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96295-A928-58D9-D41A-007C25E6FF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B16F7-F4F9-3ADE-EAED-2D6DC1A43532}"/>
              </a:ext>
            </a:extLst>
          </p:cNvPr>
          <p:cNvSpPr txBox="1"/>
          <p:nvPr/>
        </p:nvSpPr>
        <p:spPr>
          <a:xfrm>
            <a:off x="697523" y="3154369"/>
            <a:ext cx="5002521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Increase the quality of our projects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jointly addressing the dimensions of aesthetics, inclusiveness, and sustainability</a:t>
            </a:r>
            <a:endParaRPr lang="en-IE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683FC-94B5-A25D-4F1E-1B36CE7BA2A8}"/>
              </a:ext>
            </a:extLst>
          </p:cNvPr>
          <p:cNvSpPr txBox="1"/>
          <p:nvPr/>
        </p:nvSpPr>
        <p:spPr>
          <a:xfrm>
            <a:off x="6021286" y="1557637"/>
            <a:ext cx="5002521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>
                <a:latin typeface="+mn-lt"/>
                <a:cs typeface="Times New Roman" panose="02020603050405020304" pitchFamily="18" charset="0"/>
              </a:rPr>
              <a:t>Adaptive reuse of old industrial sites or historical buildings, turning them into cultural centres, co-working spaces, or affordable housing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63343-1EDD-9087-1BEE-2AB740C128B0}"/>
              </a:ext>
            </a:extLst>
          </p:cNvPr>
          <p:cNvSpPr txBox="1"/>
          <p:nvPr/>
        </p:nvSpPr>
        <p:spPr>
          <a:xfrm>
            <a:off x="697522" y="5135966"/>
            <a:ext cx="5002521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Solutions that</a:t>
            </a:r>
            <a:r>
              <a:rPr lang="en-I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bring nature back into cities, making them greener and more sustainable</a:t>
            </a:r>
            <a:endParaRPr lang="en-IE" sz="20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51E70-92E7-A24D-6A57-896F4B92F8BA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Why do we want/need the NEB?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E125F-DFF6-41E8-56B6-F0BCE7C6A55A}"/>
              </a:ext>
            </a:extLst>
          </p:cNvPr>
          <p:cNvSpPr txBox="1"/>
          <p:nvPr/>
        </p:nvSpPr>
        <p:spPr>
          <a:xfrm>
            <a:off x="6021286" y="3354286"/>
            <a:ext cx="5002521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Help foster local identity, pride, and cohesion, especially in neglected or underserved areas.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FB926-DD66-D217-226E-C697D3A75495}"/>
              </a:ext>
            </a:extLst>
          </p:cNvPr>
          <p:cNvSpPr txBox="1"/>
          <p:nvPr/>
        </p:nvSpPr>
        <p:spPr>
          <a:xfrm>
            <a:off x="697521" y="1557637"/>
            <a:ext cx="5002521" cy="132343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Create opportunities for green jobs, support local craftsmanship, and strengthens Europe’s position as a leader in sustainable innovation.</a:t>
            </a:r>
            <a:endParaRPr lang="en-IE" sz="2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0C70E-05F8-B855-F211-43A80F3166B8}"/>
              </a:ext>
            </a:extLst>
          </p:cNvPr>
          <p:cNvSpPr txBox="1"/>
          <p:nvPr/>
        </p:nvSpPr>
        <p:spPr>
          <a:xfrm>
            <a:off x="6021286" y="4963353"/>
            <a:ext cx="5002521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Put citizens and communities at the center of transformation ensuring so no one is left behind in the green transition. </a:t>
            </a:r>
            <a:endParaRPr lang="en-I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63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2714" y="1258287"/>
            <a:ext cx="10266571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Cohesion Policy and the New European Bauhaus</a:t>
            </a:r>
            <a:endParaRPr lang="en-IE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89" y="2561346"/>
            <a:ext cx="2796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200" b="1" dirty="0">
                <a:solidFill>
                  <a:schemeClr val="bg1"/>
                </a:solidFill>
              </a:rPr>
              <a:t>Inclusion of the NEB either in Partnership Agreements</a:t>
            </a:r>
          </a:p>
          <a:p>
            <a:pPr lvl="0" algn="ctr"/>
            <a:r>
              <a:rPr lang="en-IE" sz="2200" b="1" dirty="0">
                <a:solidFill>
                  <a:schemeClr val="bg1"/>
                </a:solidFill>
              </a:rPr>
              <a:t>and  Programmes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683" y="5051012"/>
            <a:ext cx="2236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And</a:t>
            </a:r>
          </a:p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Programmes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9D7E8-4DC1-D05A-1D8D-0D42717D6CCA}"/>
              </a:ext>
            </a:extLst>
          </p:cNvPr>
          <p:cNvSpPr txBox="1"/>
          <p:nvPr/>
        </p:nvSpPr>
        <p:spPr>
          <a:xfrm>
            <a:off x="962714" y="2045756"/>
            <a:ext cx="103621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Cohesion Policy is one of / a key driver for the NEB implementation: all 27 Member States have committed to the NEB, including references in at least 1 cohesion policy programme (including Interreg)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IE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 600 million </a:t>
            </a: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allocated in cohesion policy programmes for the period of 2021-2027 supporting NEB initiatives across Europe (e.g. </a:t>
            </a:r>
            <a:r>
              <a:rPr lang="en-I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ustainable urban development, including town centre redevelopment, cultural heritage renovation, and green infrastructure improvement)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addition, </a:t>
            </a:r>
            <a:r>
              <a:rPr lang="en-IE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 65 million </a:t>
            </a: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ERDF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implement NEB 14 projects in 14 municipalities, </a:t>
            </a: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in the past, we already contributed to project preparation of 20 small and medium sized municipalities across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Times New Roman" panose="02020603050405020304" pitchFamily="18" charset="0"/>
                <a:hlinkClick r:id="rId3"/>
              </a:rPr>
              <a:t>NEB Community of Practice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: Facilitate best practice exchanges on the NEB among Managing Authorities and encourage further investments under the 2021-2027 Cohesion Policy</a:t>
            </a:r>
            <a:endParaRPr lang="en-IE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75651282-FADF-5873-E3F3-86885EC4CB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A8D365"/>
              </a:clrFrom>
              <a:clrTo>
                <a:srgbClr val="A8D36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161237" cy="21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2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70683" y="5051012"/>
            <a:ext cx="2236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And</a:t>
            </a:r>
          </a:p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Programmes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ABA341-3DF1-EF4B-E65F-19CA85582B5A}"/>
              </a:ext>
            </a:extLst>
          </p:cNvPr>
          <p:cNvSpPr/>
          <p:nvPr/>
        </p:nvSpPr>
        <p:spPr>
          <a:xfrm>
            <a:off x="343694" y="748789"/>
            <a:ext cx="11203912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Examples of NEB Mainstreaming in cohesion policy programmes</a:t>
            </a:r>
            <a:endParaRPr lang="en-IE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DEF803-EE82-ADA7-2361-FB994A033666}"/>
              </a:ext>
            </a:extLst>
          </p:cNvPr>
          <p:cNvSpPr/>
          <p:nvPr/>
        </p:nvSpPr>
        <p:spPr>
          <a:xfrm>
            <a:off x="670683" y="5051012"/>
            <a:ext cx="2236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And</a:t>
            </a:r>
          </a:p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Programmes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FC94C-C219-A2F4-4E66-9AB79C666C14}"/>
              </a:ext>
            </a:extLst>
          </p:cNvPr>
          <p:cNvSpPr>
            <a:spLocks/>
          </p:cNvSpPr>
          <p:nvPr/>
        </p:nvSpPr>
        <p:spPr>
          <a:xfrm>
            <a:off x="4225219" y="4176565"/>
            <a:ext cx="3780000" cy="190127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600" b="1" dirty="0">
                <a:solidFill>
                  <a:schemeClr val="tx1">
                    <a:lumMod val="50000"/>
                  </a:schemeClr>
                </a:solidFill>
              </a:rPr>
              <a:t>Saxony-Anhalt (Germany)</a:t>
            </a:r>
          </a:p>
          <a:p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</a:rPr>
              <a:t>EUR 38 million JTF </a:t>
            </a:r>
          </a:p>
          <a:p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The New European Bauhaus will contribute to the green, social and urban transformation of the mining region of Saxony-Anhalt. </a:t>
            </a:r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F8318-4892-C219-DF48-008F654B12A9}"/>
              </a:ext>
            </a:extLst>
          </p:cNvPr>
          <p:cNvSpPr>
            <a:spLocks/>
          </p:cNvSpPr>
          <p:nvPr/>
        </p:nvSpPr>
        <p:spPr>
          <a:xfrm>
            <a:off x="8106073" y="4176565"/>
            <a:ext cx="3749607" cy="189687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Tx/>
              <a:defRPr/>
            </a:pPr>
            <a:r>
              <a:rPr kumimoji="0" lang="en-IE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West Region (Romania)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EUR </a:t>
            </a: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</a:rPr>
              <a:t>23.8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million ERDF</a:t>
            </a:r>
            <a:r>
              <a:rPr lang="en-US" sz="1600" b="1" i="1" kern="1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en-IE" sz="1600" i="1" dirty="0">
                <a:solidFill>
                  <a:schemeClr val="tx1">
                    <a:lumMod val="50000"/>
                  </a:schemeClr>
                </a:solidFill>
              </a:rPr>
              <a:t>Target support for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</a:rPr>
              <a:t>revitalisation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 and transformation of urban spaces and buildings in line with the New European Bauhaus</a:t>
            </a:r>
            <a:endParaRPr lang="en-IE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" name="Picture 2" descr="NEB_PROJECT Kleinpaschleben">
            <a:extLst>
              <a:ext uri="{FF2B5EF4-FFF2-40B4-BE49-F238E27FC236}">
                <a16:creationId xmlns:a16="http://schemas.microsoft.com/office/drawing/2014/main" id="{1374832E-7B95-85C0-0970-FF388B5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71" y="1621122"/>
            <a:ext cx="3219441" cy="21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356E8D-4771-E4BE-3C9E-76231EE897A6}"/>
              </a:ext>
            </a:extLst>
          </p:cNvPr>
          <p:cNvSpPr txBox="1"/>
          <p:nvPr/>
        </p:nvSpPr>
        <p:spPr>
          <a:xfrm>
            <a:off x="10579369" y="3769686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sz="800" i="1" dirty="0" err="1"/>
              <a:t>MultipleXity</a:t>
            </a:r>
            <a:r>
              <a:rPr lang="en-IE" sz="800" i="1" dirty="0"/>
              <a:t> – </a:t>
            </a:r>
            <a:r>
              <a:rPr lang="en-IE" sz="800" i="1" dirty="0" err="1"/>
              <a:t>Timișoara</a:t>
            </a:r>
            <a:endParaRPr lang="en-IE" sz="8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6800A-8FA3-CCEB-7EF3-DC9F35E31F2D}"/>
              </a:ext>
            </a:extLst>
          </p:cNvPr>
          <p:cNvSpPr txBox="1"/>
          <p:nvPr/>
        </p:nvSpPr>
        <p:spPr>
          <a:xfrm>
            <a:off x="6055351" y="3759192"/>
            <a:ext cx="18582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/>
              <a:t>Community Center </a:t>
            </a:r>
            <a:r>
              <a:rPr lang="en-US" sz="800" i="1" dirty="0" err="1"/>
              <a:t>Kleinpaschleben</a:t>
            </a:r>
            <a:r>
              <a:rPr lang="en-US" sz="800" i="1" dirty="0"/>
              <a:t> </a:t>
            </a:r>
            <a:endParaRPr lang="en-IE" sz="8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DF0111-DB68-2DAB-FFAE-1F7FB1A063F9}"/>
              </a:ext>
            </a:extLst>
          </p:cNvPr>
          <p:cNvSpPr txBox="1"/>
          <p:nvPr/>
        </p:nvSpPr>
        <p:spPr>
          <a:xfrm>
            <a:off x="1789019" y="3761636"/>
            <a:ext cx="2484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/>
              <a:t>St Finian's Seminary Study Hall, Navan, Co Meath</a:t>
            </a:r>
            <a:endParaRPr lang="en-IE" sz="800" i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895D291-B47B-D501-BE8E-76BED4E8B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41" y="1621341"/>
            <a:ext cx="3780000" cy="21378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830507-3716-0FB5-210C-84D199B4C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162" y="2038714"/>
            <a:ext cx="1765004" cy="145655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F08FC5D-B03C-101D-502C-79C11C45D592}"/>
              </a:ext>
            </a:extLst>
          </p:cNvPr>
          <p:cNvSpPr>
            <a:spLocks/>
          </p:cNvSpPr>
          <p:nvPr/>
        </p:nvSpPr>
        <p:spPr>
          <a:xfrm>
            <a:off x="372258" y="4182405"/>
            <a:ext cx="3780000" cy="18910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THRIVE – Town Centre First Heritage Revival Scheme (Ireland)</a:t>
            </a:r>
          </a:p>
          <a:p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</a:rPr>
              <a:t>EUR 54.5 million ERDF 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</a:rPr>
              <a:t>Revitalising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 derelict buildings in town centers in line with the values of the New European Bauhaus</a:t>
            </a:r>
            <a:endParaRPr lang="en-IE" sz="1600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96C39E1-E16B-0747-A9DC-9D1B77D5E7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" r="91"/>
          <a:stretch/>
        </p:blipFill>
        <p:spPr>
          <a:xfrm>
            <a:off x="8202108" y="1621122"/>
            <a:ext cx="3557535" cy="21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9849B2-E443-D17F-6789-F9FB949E4F4B}"/>
              </a:ext>
            </a:extLst>
          </p:cNvPr>
          <p:cNvSpPr/>
          <p:nvPr/>
        </p:nvSpPr>
        <p:spPr>
          <a:xfrm>
            <a:off x="10038303" y="5838092"/>
            <a:ext cx="2153697" cy="93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NEB projects supported by cohesion policy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41413-67CD-650F-4AF7-71A273F1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34" y="1435427"/>
            <a:ext cx="3647089" cy="28824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86DFF-909C-EBA6-6703-333A3E4208AC}"/>
              </a:ext>
            </a:extLst>
          </p:cNvPr>
          <p:cNvSpPr/>
          <p:nvPr/>
        </p:nvSpPr>
        <p:spPr>
          <a:xfrm>
            <a:off x="713266" y="4391521"/>
            <a:ext cx="3714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Network of villages for the Future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(received direct support for project preparation)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Portugal/Spain (6 villages)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It defines a new policy mix for six villages (PT, ES), with interventions on environment, public spaces and business environment, to foster attractiveness of rural spaces.</a:t>
            </a:r>
            <a:endParaRPr lang="en-IE" i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SHARE Fuenlabrada project cover">
            <a:extLst>
              <a:ext uri="{FF2B5EF4-FFF2-40B4-BE49-F238E27FC236}">
                <a16:creationId xmlns:a16="http://schemas.microsoft.com/office/drawing/2014/main" id="{9EA91BD5-5D28-10B3-462A-F4BAA67B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9" y="1435818"/>
            <a:ext cx="3552623" cy="28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6E19EE-D3D9-4B89-0ACE-2476F085B85D}"/>
              </a:ext>
            </a:extLst>
          </p:cNvPr>
          <p:cNvSpPr/>
          <p:nvPr/>
        </p:nvSpPr>
        <p:spPr>
          <a:xfrm>
            <a:off x="4606639" y="4331716"/>
            <a:ext cx="3552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SHARE - Sustainable Housing Accommodation for a Regenerative Exchange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(selected in the EUI-IA call)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Fuenlabrada, Spain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Revitalizes through sustainable, intergenerational living for seniors and youth, tackling urban decay via resource reuse and community collaboration.</a:t>
            </a:r>
          </a:p>
        </p:txBody>
      </p:sp>
      <p:pic>
        <p:nvPicPr>
          <p:cNvPr id="15" name="Substituent conținut 4">
            <a:extLst>
              <a:ext uri="{FF2B5EF4-FFF2-40B4-BE49-F238E27FC236}">
                <a16:creationId xmlns:a16="http://schemas.microsoft.com/office/drawing/2014/main" id="{E7AC649A-DA73-9326-36CC-1D800F3291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" r="27472"/>
          <a:stretch/>
        </p:blipFill>
        <p:spPr>
          <a:xfrm>
            <a:off x="8334578" y="1435426"/>
            <a:ext cx="3552623" cy="28000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7F8F94-3E49-5D42-2AC8-5FF1BC69DCA5}"/>
              </a:ext>
            </a:extLst>
          </p:cNvPr>
          <p:cNvSpPr/>
          <p:nvPr/>
        </p:nvSpPr>
        <p:spPr>
          <a:xfrm>
            <a:off x="8334577" y="4391521"/>
            <a:ext cx="3552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Hala Minda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(received direct support for project preparation)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Reșița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Romania 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Reconverts a former industrial site into a multifunctional </a:t>
            </a:r>
            <a:r>
              <a:rPr lang="en-US" i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for the communities and creative industries – equipped with state-of-the-art technologies for metal processing</a:t>
            </a:r>
          </a:p>
        </p:txBody>
      </p:sp>
    </p:spTree>
    <p:extLst>
      <p:ext uri="{BB962C8B-B14F-4D97-AF65-F5344CB8AC3E}">
        <p14:creationId xmlns:p14="http://schemas.microsoft.com/office/powerpoint/2010/main" val="317176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9849B2-E443-D17F-6789-F9FB949E4F4B}"/>
              </a:ext>
            </a:extLst>
          </p:cNvPr>
          <p:cNvSpPr/>
          <p:nvPr/>
        </p:nvSpPr>
        <p:spPr>
          <a:xfrm>
            <a:off x="10038303" y="5838092"/>
            <a:ext cx="2153697" cy="93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NEB projects supported by cohesion policy in Czechia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86DFF-909C-EBA6-6703-333A3E4208AC}"/>
              </a:ext>
            </a:extLst>
          </p:cNvPr>
          <p:cNvSpPr/>
          <p:nvPr/>
        </p:nvSpPr>
        <p:spPr>
          <a:xfrm>
            <a:off x="914400" y="4670269"/>
            <a:ext cx="37144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Základní škola Říčany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IE" sz="1800" u="sng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PŽP 2021-2027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i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cs-CZ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https://www.rusinafrei.cz/project/zakladni-skola-ricany/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i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E19EE-D3D9-4B89-0ACE-2476F085B85D}"/>
              </a:ext>
            </a:extLst>
          </p:cNvPr>
          <p:cNvSpPr/>
          <p:nvPr/>
        </p:nvSpPr>
        <p:spPr>
          <a:xfrm>
            <a:off x="6740239" y="4606823"/>
            <a:ext cx="4387934" cy="193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Svazková základní škola (Louňovice, Štíhlice, Tehovec, Svojetice)  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PŽP 2021-2027</a:t>
            </a:r>
            <a:endParaRPr lang="en-US" sz="1800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https://www.losbates.cz/o-projektu/architektonicka-soutez/1-cena-1/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13" descr="Obsah obrázku venku, mrak, budova, obloha&#10;&#10;Popis byl vytvořen automaticky">
            <a:extLst>
              <a:ext uri="{FF2B5EF4-FFF2-40B4-BE49-F238E27FC236}">
                <a16:creationId xmlns:a16="http://schemas.microsoft.com/office/drawing/2014/main" id="{FCD93064-0F18-ACED-FA10-59A3B8108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9441"/>
            <a:ext cx="2006256" cy="143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4" descr="Obsah obrázku venku, obloha, tráva, strom&#10;&#10;Popis byl vytvořen automaticky">
            <a:extLst>
              <a:ext uri="{FF2B5EF4-FFF2-40B4-BE49-F238E27FC236}">
                <a16:creationId xmlns:a16="http://schemas.microsoft.com/office/drawing/2014/main" id="{7118E21A-70D9-699A-C92C-3745D1403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45" y="1658331"/>
            <a:ext cx="2032285" cy="145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5" descr="Obsah obrázku oblečení, osoba, nábytek, židle&#10;&#10;Popis byl vytvořen automaticky">
            <a:extLst>
              <a:ext uri="{FF2B5EF4-FFF2-40B4-BE49-F238E27FC236}">
                <a16:creationId xmlns:a16="http://schemas.microsoft.com/office/drawing/2014/main" id="{0F603758-56FE-3C3C-0A4A-718009898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2737"/>
            <a:ext cx="2006255" cy="143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D3DD10-5EDE-B839-1DF4-F2A83EB9B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745" y="3083312"/>
            <a:ext cx="2030783" cy="1453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0A011-8727-9645-93E8-330D37A0B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128" y="1754946"/>
            <a:ext cx="2149722" cy="1250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F31254-5B2A-A2D4-EA85-DD61B341A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4940" y="1757156"/>
            <a:ext cx="2137442" cy="1258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3E7B9-E0BE-ADBA-3EC5-3CD3D12C56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5128" y="3055938"/>
            <a:ext cx="2149722" cy="1306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0D81A8-F2F2-B73C-3702-F49E950C8A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4940" y="3073889"/>
            <a:ext cx="2137442" cy="12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5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NEB in Czechia (and Slovakia)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82DC4-4C56-9848-3319-CD4D452BC428}"/>
              </a:ext>
            </a:extLst>
          </p:cNvPr>
          <p:cNvSpPr txBox="1"/>
          <p:nvPr/>
        </p:nvSpPr>
        <p:spPr>
          <a:xfrm>
            <a:off x="6192330" y="1877730"/>
            <a:ext cx="5514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NEW EUROPEAN BAUHAUS - New European Bauhaus in Slovakia and the Czech Republic</a:t>
            </a:r>
            <a:r>
              <a:rPr lang="en-US" sz="2000" dirty="0"/>
              <a:t> in 2023 in Brno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9292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Conference on Energy Efficiency and Renewable Energy Sources financed from EU Cohesion Policy Funds With Focus on Slovakia and Czechia </a:t>
            </a:r>
            <a:br>
              <a:rPr lang="en-GB" sz="1800" dirty="0">
                <a:solidFill>
                  <a:srgbClr val="29292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dirty="0">
                <a:solidFill>
                  <a:srgbClr val="29292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UPCOMING! 17 June 2025 Bratislava</a:t>
            </a:r>
            <a:br>
              <a:rPr lang="en-US" sz="2000" b="1" dirty="0">
                <a:solidFill>
                  <a:srgbClr val="29292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000" dirty="0" err="1">
                <a:hlinkClick r:id="rId3"/>
              </a:rPr>
              <a:t>Seminář</a:t>
            </a:r>
            <a:r>
              <a:rPr lang="en-IE" sz="2000" dirty="0">
                <a:hlinkClick r:id="rId3"/>
              </a:rPr>
              <a:t> </a:t>
            </a:r>
            <a:r>
              <a:rPr lang="en-IE" sz="2000" dirty="0" err="1">
                <a:hlinkClick r:id="rId3"/>
              </a:rPr>
              <a:t>Energetická</a:t>
            </a:r>
            <a:r>
              <a:rPr lang="en-IE" sz="2000" dirty="0">
                <a:hlinkClick r:id="rId3"/>
              </a:rPr>
              <a:t> </a:t>
            </a:r>
            <a:r>
              <a:rPr lang="en-IE" sz="2000" dirty="0" err="1">
                <a:hlinkClick r:id="rId3"/>
              </a:rPr>
              <a:t>efektivita</a:t>
            </a:r>
            <a:r>
              <a:rPr lang="en-IE" sz="2000" dirty="0">
                <a:hlinkClick r:id="rId3"/>
              </a:rPr>
              <a:t> a </a:t>
            </a:r>
            <a:r>
              <a:rPr lang="en-IE" sz="2000" dirty="0" err="1">
                <a:hlinkClick r:id="rId3"/>
              </a:rPr>
              <a:t>obnovitelné</a:t>
            </a:r>
            <a:r>
              <a:rPr lang="en-IE" sz="2000" dirty="0">
                <a:hlinkClick r:id="rId3"/>
              </a:rPr>
              <a:t> </a:t>
            </a:r>
            <a:r>
              <a:rPr lang="en-IE" sz="2000" dirty="0" err="1">
                <a:hlinkClick r:id="rId3"/>
              </a:rPr>
              <a:t>zdroje</a:t>
            </a:r>
            <a:r>
              <a:rPr lang="en-IE" sz="2000" dirty="0">
                <a:hlinkClick r:id="rId3"/>
              </a:rPr>
              <a:t> </a:t>
            </a:r>
            <a:r>
              <a:rPr lang="en-IE" sz="2000" dirty="0" err="1">
                <a:hlinkClick r:id="rId3"/>
              </a:rPr>
              <a:t>energie</a:t>
            </a:r>
            <a:r>
              <a:rPr lang="en-IE" sz="2000" dirty="0">
                <a:hlinkClick r:id="rId3"/>
              </a:rPr>
              <a:t> - SFŽP ČR</a:t>
            </a:r>
            <a:br>
              <a:rPr lang="en-IE" sz="2000" dirty="0"/>
            </a:br>
            <a:br>
              <a:rPr lang="en-IE" sz="2000" dirty="0"/>
            </a:br>
            <a:r>
              <a:rPr lang="en-IE" sz="2000" dirty="0" err="1">
                <a:hlinkClick r:id="rId4"/>
              </a:rPr>
              <a:t>Konferencia</a:t>
            </a:r>
            <a:r>
              <a:rPr lang="en-IE" sz="2000" dirty="0">
                <a:hlinkClick r:id="rId4"/>
              </a:rPr>
              <a:t>: </a:t>
            </a:r>
            <a:r>
              <a:rPr lang="en-IE" sz="2000" dirty="0" err="1">
                <a:hlinkClick r:id="rId4"/>
              </a:rPr>
              <a:t>Energetická</a:t>
            </a:r>
            <a:r>
              <a:rPr lang="en-IE" sz="2000" dirty="0">
                <a:hlinkClick r:id="rId4"/>
              </a:rPr>
              <a:t> </a:t>
            </a:r>
            <a:r>
              <a:rPr lang="en-IE" sz="2000" dirty="0" err="1">
                <a:hlinkClick r:id="rId4"/>
              </a:rPr>
              <a:t>efektivita</a:t>
            </a:r>
            <a:r>
              <a:rPr lang="en-IE" sz="2000" dirty="0">
                <a:hlinkClick r:id="rId4"/>
              </a:rPr>
              <a:t> a </a:t>
            </a:r>
            <a:r>
              <a:rPr lang="en-IE" sz="2000" dirty="0" err="1">
                <a:hlinkClick r:id="rId4"/>
              </a:rPr>
              <a:t>obnoviteľné</a:t>
            </a:r>
            <a:r>
              <a:rPr lang="en-IE" sz="2000" dirty="0">
                <a:hlinkClick r:id="rId4"/>
              </a:rPr>
              <a:t> </a:t>
            </a:r>
            <a:r>
              <a:rPr lang="en-IE" sz="2000" dirty="0" err="1">
                <a:hlinkClick r:id="rId4"/>
              </a:rPr>
              <a:t>zdroje</a:t>
            </a:r>
            <a:r>
              <a:rPr lang="en-IE" sz="2000" dirty="0">
                <a:hlinkClick r:id="rId4"/>
              </a:rPr>
              <a:t> </a:t>
            </a:r>
            <a:r>
              <a:rPr lang="en-IE" sz="2000" dirty="0" err="1">
                <a:hlinkClick r:id="rId4"/>
              </a:rPr>
              <a:t>energie</a:t>
            </a:r>
            <a:r>
              <a:rPr lang="en-IE" sz="2000" dirty="0">
                <a:hlinkClick r:id="rId4"/>
              </a:rPr>
              <a:t> </a:t>
            </a:r>
            <a:r>
              <a:rPr lang="en-IE" sz="2000" dirty="0" err="1">
                <a:hlinkClick r:id="rId4"/>
              </a:rPr>
              <a:t>financované</a:t>
            </a:r>
            <a:r>
              <a:rPr lang="en-IE" sz="2000" dirty="0">
                <a:hlinkClick r:id="rId4"/>
              </a:rPr>
              <a:t> z </a:t>
            </a:r>
            <a:r>
              <a:rPr lang="en-IE" sz="2000" dirty="0" err="1">
                <a:hlinkClick r:id="rId4"/>
              </a:rPr>
              <a:t>kohéznych</a:t>
            </a:r>
            <a:r>
              <a:rPr lang="en-IE" sz="2000" dirty="0">
                <a:hlinkClick r:id="rId4"/>
              </a:rPr>
              <a:t> </a:t>
            </a:r>
            <a:r>
              <a:rPr lang="en-IE" sz="2000" dirty="0" err="1">
                <a:hlinkClick r:id="rId4"/>
              </a:rPr>
              <a:t>fondov</a:t>
            </a:r>
            <a:r>
              <a:rPr lang="en-IE" sz="2000" dirty="0">
                <a:hlinkClick r:id="rId4"/>
              </a:rPr>
              <a:t> EÚ - SIEA</a:t>
            </a:r>
            <a:endPara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9A97D-A59C-D7AC-D332-5417F08E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29" y="1707465"/>
            <a:ext cx="5877582" cy="2783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FB764-B1D3-FCE4-FCCC-D60AEF076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49" y="4491292"/>
            <a:ext cx="5738648" cy="21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924</TotalTime>
  <Words>1206</Words>
  <Application>Microsoft Office PowerPoint</Application>
  <PresentationFormat>Widescreen</PresentationFormat>
  <Paragraphs>121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 Body</vt:lpstr>
      <vt:lpstr>Verdana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BISCARO Alessandra (REGIO)</dc:creator>
  <cp:lastModifiedBy>HOBZOVA Katarina (REGIO)</cp:lastModifiedBy>
  <cp:revision>26</cp:revision>
  <dcterms:created xsi:type="dcterms:W3CDTF">2024-12-09T09:41:05Z</dcterms:created>
  <dcterms:modified xsi:type="dcterms:W3CDTF">2025-05-26T06:56:00Z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