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4.xml.rels" ContentType="application/vnd.openxmlformats-package.relationships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media/image2.png" ContentType="image/png"/>
  <Override PartName="/ppt/media/image3.png" ContentType="image/png"/>
  <Override PartName="/ppt/media/image4.jpeg" ContentType="image/jpeg"/>
  <Override PartName="/ppt/media/image5.png" ContentType="image/pn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72E02D5-4707-4335-BCFF-9F16CB65E44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280871B-24D0-4CCF-8855-A1B227359C3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E521DBE-9CCD-4138-9210-A99EB025522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1A90F24-914D-4DDB-8FCA-0DDC34B2337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A2FFDF5-A819-4172-B5C3-1D2CF8B30D0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F44D000-CE25-4D7D-AE64-0B3246BDBC1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A970DBE-3EA6-4052-A423-4D2C2FCDD62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25D42BA-B7B2-4994-884D-C78AF0A2E52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FD01199-C535-4D05-97FF-FF95FCF6C3C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244BF5-89BC-4438-B261-903CDFC42FD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7FEACE3-D295-4F10-9D38-C44D1F36B0D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AFF8F81-665C-48C9-A4A4-073D1A87D8F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cs-CZ" sz="6000" spc="-1" strike="noStrike">
                <a:solidFill>
                  <a:schemeClr val="dk1"/>
                </a:solidFill>
                <a:latin typeface="Calibri Light"/>
              </a:rPr>
              <a:t>Kliknutím lze upravit styl.</a:t>
            </a:r>
            <a:endParaRPr b="0" lang="cs-CZ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73C4D2F-B10D-43B7-8459-D9FA09EB0E02}" type="slidenum">
              <a: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ovéPole 3"/>
          <p:cNvSpPr/>
          <p:nvPr/>
        </p:nvSpPr>
        <p:spPr>
          <a:xfrm>
            <a:off x="404640" y="2459520"/>
            <a:ext cx="1138248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6000" spc="-1" strike="noStrike">
                <a:solidFill>
                  <a:schemeClr val="dk1"/>
                </a:solidFill>
                <a:latin typeface="Calibri"/>
              </a:rPr>
              <a:t>Práce s daty na Pop Messe 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TextovéPole 4"/>
          <p:cNvSpPr/>
          <p:nvPr/>
        </p:nvSpPr>
        <p:spPr>
          <a:xfrm>
            <a:off x="9309240" y="6488640"/>
            <a:ext cx="2979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cs-CZ" sz="1800" spc="-1" strike="noStrike">
                <a:solidFill>
                  <a:schemeClr val="dk1"/>
                </a:solidFill>
                <a:latin typeface="Calibri"/>
              </a:rPr>
              <a:t>Ivan Bařina &amp; Tomáš Pokorný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ovéPole 3"/>
          <p:cNvSpPr/>
          <p:nvPr/>
        </p:nvSpPr>
        <p:spPr>
          <a:xfrm>
            <a:off x="404640" y="2459520"/>
            <a:ext cx="1138248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6000" spc="-1" strike="noStrike">
                <a:solidFill>
                  <a:schemeClr val="dk1"/>
                </a:solidFill>
                <a:latin typeface="Calibri"/>
              </a:rPr>
              <a:t>Určení kapacity je základ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rázek 3" descr=""/>
          <p:cNvPicPr/>
          <p:nvPr/>
        </p:nvPicPr>
        <p:blipFill>
          <a:blip r:embed="rId1"/>
          <a:stretch/>
        </p:blipFill>
        <p:spPr>
          <a:xfrm>
            <a:off x="0" y="-1143000"/>
            <a:ext cx="12191760" cy="914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3" descr=""/>
          <p:cNvPicPr/>
          <p:nvPr/>
        </p:nvPicPr>
        <p:blipFill>
          <a:blip r:embed="rId1"/>
          <a:stretch/>
        </p:blipFill>
        <p:spPr>
          <a:xfrm>
            <a:off x="-762120" y="0"/>
            <a:ext cx="13715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ovéPole 1"/>
          <p:cNvSpPr/>
          <p:nvPr/>
        </p:nvSpPr>
        <p:spPr>
          <a:xfrm>
            <a:off x="42120" y="485640"/>
            <a:ext cx="12107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Kapacita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ovéPole 3"/>
          <p:cNvSpPr/>
          <p:nvPr/>
        </p:nvSpPr>
        <p:spPr>
          <a:xfrm>
            <a:off x="2737080" y="1725120"/>
            <a:ext cx="6801840" cy="521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I. parametr: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počet návštěvníků, pozvaných hostů a pracovníků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II. parametr: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počet podií a jejich fungování v čase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III. parametr: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počet dnů trvání akce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(tyto parametry definují potřebnou kapacitu areálu)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véPole 3"/>
          <p:cNvSpPr/>
          <p:nvPr/>
        </p:nvSpPr>
        <p:spPr>
          <a:xfrm>
            <a:off x="1948680" y="1617840"/>
            <a:ext cx="8337960" cy="42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Celkový počet návštěvníků ovlivní techniku stages - výkon zvuku, velikost pódia (v kombinaci s požadavky umělců), vybavenost obrazovkami apod.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Dramaturgie ovlivní počet a velikosti stages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(„mačkající se“ lidé tvoří atmosféru)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 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ovéPole 4"/>
          <p:cNvSpPr/>
          <p:nvPr/>
        </p:nvSpPr>
        <p:spPr>
          <a:xfrm>
            <a:off x="3067920" y="461520"/>
            <a:ext cx="609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Kapacita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ovéPole 2"/>
          <p:cNvSpPr/>
          <p:nvPr/>
        </p:nvSpPr>
        <p:spPr>
          <a:xfrm>
            <a:off x="3039120" y="1774080"/>
            <a:ext cx="609948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1800" spc="-1" strike="noStrike">
                <a:solidFill>
                  <a:schemeClr val="dk1"/>
                </a:solidFill>
                <a:latin typeface="Calibri"/>
              </a:rPr>
              <a:t>Čas a počty dnů ovlivňují potřebu fyzického prostoru - víc = víc (víc stínu, sezení, místa na válení se, soukromí)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1800" spc="-1" strike="noStrike">
                <a:solidFill>
                  <a:schemeClr val="dk1"/>
                </a:solidFill>
                <a:latin typeface="Calibri"/>
              </a:rPr>
              <a:t>Personálně se ovšem nic nemění.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1800" spc="-1" strike="noStrike">
                <a:solidFill>
                  <a:schemeClr val="dk1"/>
                </a:solidFill>
                <a:latin typeface="Calibri"/>
              </a:rPr>
              <a:t>V kombinaci s programem, skladbou návštěvníků podle věku a místa odkud se řeší propustnost na kontrolách a výměnách vstupenek, bran, dobíjecích stanic a barů - personálně i technického vybavení. Jejich obsazenost a přelévání v čase.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TextovéPole 4"/>
          <p:cNvSpPr/>
          <p:nvPr/>
        </p:nvSpPr>
        <p:spPr>
          <a:xfrm>
            <a:off x="3049920" y="445320"/>
            <a:ext cx="6099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Kapacita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ovéPole 1"/>
          <p:cNvSpPr/>
          <p:nvPr/>
        </p:nvSpPr>
        <p:spPr>
          <a:xfrm>
            <a:off x="42120" y="466920"/>
            <a:ext cx="12107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Sběr dat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TextovéPole 3"/>
          <p:cNvSpPr/>
          <p:nvPr/>
        </p:nvSpPr>
        <p:spPr>
          <a:xfrm>
            <a:off x="3416040" y="1708560"/>
            <a:ext cx="5359680" cy="490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Pomůže cashless systém!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navíc umí: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Vyšší kvalita služeb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Transparentnost plateb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Zrychlí služby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A SBÍRÁ DATA!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ovéPole 1"/>
          <p:cNvSpPr/>
          <p:nvPr/>
        </p:nvSpPr>
        <p:spPr>
          <a:xfrm>
            <a:off x="42120" y="466920"/>
            <a:ext cx="12107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  <a:ea typeface="Calibri"/>
              </a:rPr>
              <a:t>Nákup a prodej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ovéPole 3"/>
          <p:cNvSpPr/>
          <p:nvPr/>
        </p:nvSpPr>
        <p:spPr>
          <a:xfrm>
            <a:off x="2620440" y="1708560"/>
            <a:ext cx="6835320" cy="31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Z výsledných dat zjistíme: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- Co je populární, v jakém čase a kde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- Vztah k technologiím podle typu dobíjení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- Opačným pohledem i náznak popularity umělce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ovéPole 1"/>
          <p:cNvSpPr/>
          <p:nvPr/>
        </p:nvSpPr>
        <p:spPr>
          <a:xfrm>
            <a:off x="42120" y="466920"/>
            <a:ext cx="12107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Zóny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ovéPole 3"/>
          <p:cNvSpPr/>
          <p:nvPr/>
        </p:nvSpPr>
        <p:spPr>
          <a:xfrm>
            <a:off x="2341800" y="1708560"/>
            <a:ext cx="7303680" cy="185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Čip jako kontrolní mechanismus při kontrolách lidí na vstupech.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ovéPole 2"/>
          <p:cNvSpPr/>
          <p:nvPr/>
        </p:nvSpPr>
        <p:spPr>
          <a:xfrm>
            <a:off x="282960" y="478800"/>
            <a:ext cx="116474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Další krok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TextovéPole 3"/>
          <p:cNvSpPr/>
          <p:nvPr/>
        </p:nvSpPr>
        <p:spPr>
          <a:xfrm>
            <a:off x="3118680" y="2373120"/>
            <a:ext cx="597600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KDO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Spojení s ticketingem!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ovéPole 3"/>
          <p:cNvSpPr/>
          <p:nvPr/>
        </p:nvSpPr>
        <p:spPr>
          <a:xfrm>
            <a:off x="404640" y="2459520"/>
            <a:ext cx="1138248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6000" spc="-1" strike="noStrike">
                <a:solidFill>
                  <a:schemeClr val="dk1"/>
                </a:solidFill>
                <a:latin typeface="Calibri"/>
              </a:rPr>
              <a:t>Data jsou vše!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brázek 2" descr=""/>
          <p:cNvPicPr/>
          <p:nvPr/>
        </p:nvPicPr>
        <p:blipFill>
          <a:blip r:embed="rId1"/>
          <a:stretch/>
        </p:blipFill>
        <p:spPr>
          <a:xfrm>
            <a:off x="0" y="-635040"/>
            <a:ext cx="12191760" cy="812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ázek 2" descr=""/>
          <p:cNvPicPr/>
          <p:nvPr/>
        </p:nvPicPr>
        <p:blipFill>
          <a:blip r:embed="rId1"/>
          <a:stretch/>
        </p:blipFill>
        <p:spPr>
          <a:xfrm>
            <a:off x="0" y="-630720"/>
            <a:ext cx="12191760" cy="811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ovéPole 1"/>
          <p:cNvSpPr/>
          <p:nvPr/>
        </p:nvSpPr>
        <p:spPr>
          <a:xfrm>
            <a:off x="42120" y="466920"/>
            <a:ext cx="12107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Získání co nejrelevantnějších dat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TextovéPole 3"/>
          <p:cNvSpPr/>
          <p:nvPr/>
        </p:nvSpPr>
        <p:spPr>
          <a:xfrm>
            <a:off x="2727360" y="1976040"/>
            <a:ext cx="6605280" cy="399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Předprodejní systémy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Cashless řešení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Přímá odezva od návštěvníků (dotazník)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Online měřící a statistické systémy (META, analytics, ..)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ovéPole 1"/>
          <p:cNvSpPr/>
          <p:nvPr/>
        </p:nvSpPr>
        <p:spPr>
          <a:xfrm>
            <a:off x="42120" y="466920"/>
            <a:ext cx="12107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3200" spc="-1" strike="noStrike">
                <a:solidFill>
                  <a:schemeClr val="dk1"/>
                </a:solidFill>
                <a:latin typeface="Calibri"/>
              </a:rPr>
              <a:t>Správné čtení a následné využití dat během kampaně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TextovéPole 3"/>
          <p:cNvSpPr/>
          <p:nvPr/>
        </p:nvSpPr>
        <p:spPr>
          <a:xfrm>
            <a:off x="3416040" y="1731960"/>
            <a:ext cx="5359680" cy="393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Přesné cílení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1600" spc="-1" strike="noStrike">
                <a:solidFill>
                  <a:schemeClr val="dk1"/>
                </a:solidFill>
                <a:latin typeface="Calibri"/>
              </a:rPr>
              <a:t>(region, věk, zájmy)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Reakce na potřeby návštěvníků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16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cs-CZ" sz="1600" spc="-1" strike="noStrike">
                <a:solidFill>
                  <a:schemeClr val="dk1"/>
                </a:solidFill>
                <a:latin typeface="Calibri"/>
              </a:rPr>
              <a:t>(doprava, ubytování, doprovodné aktivity)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Časování kampaně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cs-CZ" sz="2000" spc="-1" strike="noStrike">
                <a:solidFill>
                  <a:schemeClr val="dk1"/>
                </a:solidFill>
                <a:latin typeface="Calibri"/>
              </a:rPr>
              <a:t>Retargeting (newsletter, META pixel, Google tag)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véPole 3"/>
          <p:cNvSpPr/>
          <p:nvPr/>
        </p:nvSpPr>
        <p:spPr>
          <a:xfrm>
            <a:off x="404640" y="2459520"/>
            <a:ext cx="1138248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6000" spc="-1" strike="noStrike">
                <a:solidFill>
                  <a:schemeClr val="dk1"/>
                </a:solidFill>
                <a:latin typeface="Calibri"/>
              </a:rPr>
              <a:t>Statistika nuda je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véPole 3"/>
          <p:cNvSpPr/>
          <p:nvPr/>
        </p:nvSpPr>
        <p:spPr>
          <a:xfrm>
            <a:off x="404640" y="2459520"/>
            <a:ext cx="1138248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cs-CZ" sz="6000" spc="-1" strike="noStrike">
                <a:solidFill>
                  <a:schemeClr val="dk1"/>
                </a:solidFill>
                <a:latin typeface="Calibri"/>
              </a:rPr>
              <a:t>má však cenné údaje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2" descr=""/>
          <p:cNvPicPr/>
          <p:nvPr/>
        </p:nvPicPr>
        <p:blipFill>
          <a:blip r:embed="rId1"/>
          <a:stretch/>
        </p:blipFill>
        <p:spPr>
          <a:xfrm>
            <a:off x="0" y="402120"/>
            <a:ext cx="12065760" cy="605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6.png" descr=""/>
          <p:cNvPicPr/>
          <p:nvPr/>
        </p:nvPicPr>
        <p:blipFill>
          <a:blip r:embed="rId1"/>
          <a:stretch/>
        </p:blipFill>
        <p:spPr>
          <a:xfrm>
            <a:off x="2690640" y="26280"/>
            <a:ext cx="6810480" cy="680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5429</TotalTime>
  <Application>LibreOffice/7.6.4.1$Linux_X86_64 LibreOffice_project/e19e193f88cd6c0525a17fb7a176ed8e6a3e2aa1</Application>
  <AppVersion>15.0000</AppVersion>
  <Words>320</Words>
  <Paragraphs>85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2023-02-05T21:02:32Z</dcterms:created>
  <dc:creator>Radek Babička</dc:creator>
  <dc:description/>
  <dc:language>en-US</dc:language>
  <cp:lastModifiedBy>Majíčková Veronika (MMB_OK)</cp:lastModifiedBy>
  <dcterms:modified xsi:type="dcterms:W3CDTF">2024-10-22T10:04:26Z</dcterms:modified>
  <cp:revision>67</cp:revision>
  <dc:subject/>
  <dc:title>Prezentace aplikace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r8>20</vt:r8>
  </property>
</Properties>
</file>