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6" r:id="rId3"/>
    <p:sldId id="285" r:id="rId4"/>
    <p:sldId id="287" r:id="rId5"/>
    <p:sldId id="278" r:id="rId6"/>
    <p:sldId id="288" r:id="rId7"/>
    <p:sldId id="289" r:id="rId8"/>
    <p:sldId id="292" r:id="rId9"/>
    <p:sldId id="293" r:id="rId10"/>
    <p:sldId id="294" r:id="rId11"/>
    <p:sldId id="295" r:id="rId12"/>
    <p:sldId id="286" r:id="rId13"/>
    <p:sldId id="291" r:id="rId14"/>
    <p:sldId id="284" r:id="rId1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DB032-7770-4315-9A33-C148DC699F7E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3B927-117B-4B7C-9FFA-B060796D0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743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B927-117B-4B7C-9FFA-B060796D0E2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34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B927-117B-4B7C-9FFA-B060796D0E2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584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0EAB-F9EA-4AAF-A5D3-A05F6CB61A7B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7574-155B-4DDB-9F9D-F316BC9B1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66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0EAB-F9EA-4AAF-A5D3-A05F6CB61A7B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7574-155B-4DDB-9F9D-F316BC9B1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21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0EAB-F9EA-4AAF-A5D3-A05F6CB61A7B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7574-155B-4DDB-9F9D-F316BC9B1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41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0EAB-F9EA-4AAF-A5D3-A05F6CB61A7B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7574-155B-4DDB-9F9D-F316BC9B1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60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0EAB-F9EA-4AAF-A5D3-A05F6CB61A7B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7574-155B-4DDB-9F9D-F316BC9B1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42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0EAB-F9EA-4AAF-A5D3-A05F6CB61A7B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7574-155B-4DDB-9F9D-F316BC9B1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3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0EAB-F9EA-4AAF-A5D3-A05F6CB61A7B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7574-155B-4DDB-9F9D-F316BC9B1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70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0EAB-F9EA-4AAF-A5D3-A05F6CB61A7B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7574-155B-4DDB-9F9D-F316BC9B1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84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0EAB-F9EA-4AAF-A5D3-A05F6CB61A7B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7574-155B-4DDB-9F9D-F316BC9B1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49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0EAB-F9EA-4AAF-A5D3-A05F6CB61A7B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7574-155B-4DDB-9F9D-F316BC9B1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63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0EAB-F9EA-4AAF-A5D3-A05F6CB61A7B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7574-155B-4DDB-9F9D-F316BC9B1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22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E0EAB-F9EA-4AAF-A5D3-A05F6CB61A7B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67574-155B-4DDB-9F9D-F316BC9B1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96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jm.cz/casopis-impulsy" TargetMode="External"/><Relationship Id="rId2" Type="http://schemas.openxmlformats.org/officeDocument/2006/relationships/hyperlink" Target="https://knihovna.kisk.cz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kjm.cz/pro-ucitele-a-skoly" TargetMode="External"/><Relationship Id="rId4" Type="http://schemas.openxmlformats.org/officeDocument/2006/relationships/hyperlink" Target="https://www.kjm.cz/databanka-vzdelavacich-knihovnickych-programub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databanka@kjm.cz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nivnicka@kjm.c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hyperlink" Target="http://www.kjm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pk.nkp.cz/docs/koncepce-rozvoje-2021-2027/koncepce-rozvoje-knihoven-2021-2027/view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elke-revize-zv.rvp.cz/otevrene-o-revizi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1700808"/>
            <a:ext cx="7628384" cy="165618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chemeClr val="accent3">
                    <a:lumMod val="50000"/>
                  </a:schemeClr>
                </a:solidFill>
              </a:rPr>
              <a:t>Spolupráce knihoven a škol 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XVIII . Brněnské kulturní fórum – edukace </a:t>
            </a:r>
            <a:endParaRPr lang="cs-CZ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5733256"/>
            <a:ext cx="7704856" cy="72008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V Brně dne 16.4. 2024                                                      Ing. Libuše Nivnická 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5650"/>
            <a:ext cx="21701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16405"/>
            <a:ext cx="2058126" cy="74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33811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3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Spolupráce knihoven a škol </a:t>
            </a:r>
            <a:br>
              <a:rPr lang="cs-CZ" b="1" dirty="0">
                <a:solidFill>
                  <a:schemeClr val="accent3">
                    <a:lumMod val="50000"/>
                  </a:schemeClr>
                </a:solidFill>
              </a:rPr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Realizace spolupráce  KJM se školami </a:t>
            </a:r>
            <a:r>
              <a:rPr lang="cs-CZ" dirty="0" smtClean="0"/>
              <a:t>: </a:t>
            </a:r>
            <a:endParaRPr lang="cs-CZ" dirty="0"/>
          </a:p>
          <a:p>
            <a:r>
              <a:rPr lang="cs-CZ" sz="2400" dirty="0" smtClean="0"/>
              <a:t>Programy pro žáky a studenty – dle RVP a ŠVP</a:t>
            </a:r>
          </a:p>
          <a:p>
            <a:r>
              <a:rPr lang="cs-CZ" sz="2400" dirty="0" smtClean="0"/>
              <a:t>Nabídka pro pedagogy</a:t>
            </a:r>
          </a:p>
          <a:p>
            <a:r>
              <a:rPr lang="cs-CZ" sz="2400" dirty="0" smtClean="0"/>
              <a:t>Studentské praxe </a:t>
            </a:r>
          </a:p>
          <a:p>
            <a:r>
              <a:rPr lang="cs-CZ" sz="2400" dirty="0" smtClean="0"/>
              <a:t>Speciální výukové pracoviště pro studenty MU FF KISK – Křižovatka, </a:t>
            </a:r>
            <a:r>
              <a:rPr lang="cs-CZ" sz="2400" dirty="0" err="1" smtClean="0"/>
              <a:t>jedinné</a:t>
            </a:r>
            <a:r>
              <a:rPr lang="cs-CZ" sz="2400" dirty="0" smtClean="0"/>
              <a:t> v ČR </a:t>
            </a:r>
            <a:r>
              <a:rPr lang="cs-CZ" sz="2400" dirty="0" smtClean="0">
                <a:hlinkClick r:id="rId2"/>
              </a:rPr>
              <a:t>https</a:t>
            </a:r>
            <a:r>
              <a:rPr lang="cs-CZ" sz="2400" dirty="0">
                <a:hlinkClick r:id="rId2"/>
              </a:rPr>
              <a:t>://knihovna.kisk.cz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Témata seminárních, bakalářských, diplomových prací</a:t>
            </a:r>
          </a:p>
          <a:p>
            <a:r>
              <a:rPr lang="cs-CZ" sz="2400" dirty="0" smtClean="0"/>
              <a:t>E- </a:t>
            </a:r>
            <a:r>
              <a:rPr lang="cs-CZ" sz="2400" dirty="0"/>
              <a:t>časopis Impulsy </a:t>
            </a:r>
            <a:r>
              <a:rPr lang="cs-CZ" sz="2400" dirty="0">
                <a:hlinkClick r:id="rId3"/>
              </a:rPr>
              <a:t>https://</a:t>
            </a:r>
            <a:r>
              <a:rPr lang="cs-CZ" sz="2400" dirty="0" smtClean="0">
                <a:hlinkClick r:id="rId3"/>
              </a:rPr>
              <a:t>www.kjm.cz/casopis-impulsy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Databanka vzdělávacích programů – programy pro knihovníky </a:t>
            </a:r>
          </a:p>
          <a:p>
            <a:r>
              <a:rPr lang="cs-CZ" sz="2400" dirty="0">
                <a:hlinkClick r:id="rId4"/>
              </a:rPr>
              <a:t>https://</a:t>
            </a:r>
            <a:r>
              <a:rPr lang="cs-CZ" sz="2400" dirty="0" smtClean="0">
                <a:hlinkClick r:id="rId4"/>
              </a:rPr>
              <a:t>www.kjm.cz/databanka-vzdelavacich-knihovnickych-programub</a:t>
            </a:r>
            <a:r>
              <a:rPr lang="cs-CZ" sz="2400" dirty="0" smtClean="0"/>
              <a:t> </a:t>
            </a:r>
          </a:p>
          <a:p>
            <a:endParaRPr lang="cs-CZ" sz="2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Programy pro žáky a studenty : </a:t>
            </a:r>
          </a:p>
          <a:p>
            <a:r>
              <a:rPr lang="cs-CZ" sz="1600" b="1" dirty="0" smtClean="0"/>
              <a:t>2 188 akcí </a:t>
            </a:r>
            <a:r>
              <a:rPr lang="cs-CZ" sz="1600" dirty="0" smtClean="0"/>
              <a:t>v roce 2023</a:t>
            </a:r>
          </a:p>
          <a:p>
            <a:r>
              <a:rPr lang="cs-CZ" sz="1600" dirty="0" smtClean="0"/>
              <a:t>Z toho MŠ –      461 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            ZŠ -     1 616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            </a:t>
            </a:r>
            <a:r>
              <a:rPr lang="cs-CZ" sz="1600" dirty="0" err="1" smtClean="0"/>
              <a:t>spec</a:t>
            </a:r>
            <a:r>
              <a:rPr lang="cs-CZ" sz="1600" dirty="0" smtClean="0"/>
              <a:t>. ZŠ   11 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            SŠ -         100 </a:t>
            </a:r>
          </a:p>
          <a:p>
            <a:r>
              <a:rPr lang="cs-CZ" sz="1600" dirty="0"/>
              <a:t>Všechny nabízené programy poutavým způsobem interaktivně reflektují zajímavá témata a u žáků a studentů rozvíjí nejen klíčové kompetence, ale i nejrůznější druhy gramotností. Každý program je také doplněn informací, se kterou vzdělávací oblastí jej lze propojit. </a:t>
            </a:r>
            <a:endParaRPr lang="cs-CZ" sz="1600" dirty="0" smtClean="0"/>
          </a:p>
          <a:p>
            <a:endParaRPr lang="cs-CZ" sz="1600" dirty="0"/>
          </a:p>
          <a:p>
            <a:r>
              <a:rPr lang="cs-CZ" sz="1600" dirty="0">
                <a:hlinkClick r:id="rId5"/>
              </a:rPr>
              <a:t>https://</a:t>
            </a:r>
            <a:r>
              <a:rPr lang="cs-CZ" sz="1600" dirty="0" smtClean="0">
                <a:hlinkClick r:id="rId5"/>
              </a:rPr>
              <a:t>www.kjm.cz/pro-ucitele-a-skoly</a:t>
            </a:r>
            <a:r>
              <a:rPr lang="cs-CZ" sz="1600" dirty="0" smtClean="0"/>
              <a:t> </a:t>
            </a:r>
          </a:p>
          <a:p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3100887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Spolupráce knihoven a škol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Brno, město, kde žiji </a:t>
            </a:r>
            <a:endParaRPr lang="cs-CZ" b="1" dirty="0" smtClean="0"/>
          </a:p>
          <a:p>
            <a:r>
              <a:rPr lang="cs-CZ" dirty="0" smtClean="0"/>
              <a:t>6</a:t>
            </a:r>
            <a:r>
              <a:rPr lang="cs-CZ" dirty="0"/>
              <a:t>. třída, 7. třída, 8. třída, 9. třída, SŠ a gymnázia 60–90 minut Brno – město, kde bydlíme, chodíme do školy, a kde trávíme volný čas. Jak dobře ale svoje město známe? Dozvíme se o brněnských pověstech, památkách, osobnostech nebo </a:t>
            </a:r>
            <a:r>
              <a:rPr lang="cs-CZ" dirty="0" err="1"/>
              <a:t>hantecu</a:t>
            </a:r>
            <a:r>
              <a:rPr lang="cs-CZ" dirty="0"/>
              <a:t>. Program probíhá formou skupinové práce, kde si žáci pomocí pracovních listů, internetových a knižních zdrojů vyhledají informace o Brně. </a:t>
            </a:r>
            <a:endParaRPr lang="cs-CZ" dirty="0" smtClean="0"/>
          </a:p>
          <a:p>
            <a:r>
              <a:rPr lang="cs-CZ" b="1" dirty="0" smtClean="0"/>
              <a:t>Vzdělávací </a:t>
            </a:r>
            <a:r>
              <a:rPr lang="cs-CZ" b="1" dirty="0"/>
              <a:t>oblasti</a:t>
            </a:r>
            <a:r>
              <a:rPr lang="cs-CZ" dirty="0"/>
              <a:t>: Jazyk a jazyková komunikace * Člověk a společnost * Umění a kultura </a:t>
            </a:r>
            <a:endParaRPr lang="cs-CZ" dirty="0" smtClean="0"/>
          </a:p>
          <a:p>
            <a:r>
              <a:rPr lang="cs-CZ" b="1" dirty="0" smtClean="0"/>
              <a:t>Klíčové </a:t>
            </a:r>
            <a:r>
              <a:rPr lang="cs-CZ" b="1" dirty="0"/>
              <a:t>kompetence</a:t>
            </a:r>
            <a:r>
              <a:rPr lang="cs-CZ" dirty="0"/>
              <a:t>: K učení * K řešení problémů * </a:t>
            </a:r>
            <a:r>
              <a:rPr lang="cs-CZ" dirty="0" smtClean="0"/>
              <a:t>Komunikativní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 smtClean="0"/>
              <a:t>Mediální gramotnost Bezpečnost </a:t>
            </a:r>
            <a:r>
              <a:rPr lang="cs-CZ" b="1" dirty="0"/>
              <a:t>na </a:t>
            </a:r>
            <a:r>
              <a:rPr lang="cs-CZ" b="1" dirty="0" smtClean="0"/>
              <a:t>internetu</a:t>
            </a:r>
          </a:p>
          <a:p>
            <a:r>
              <a:rPr lang="cs-CZ" b="1" dirty="0" smtClean="0"/>
              <a:t> </a:t>
            </a:r>
            <a:r>
              <a:rPr lang="cs-CZ" dirty="0"/>
              <a:t>1. třída, 2. třída, 3. třída, 4. třída, 5. třída 60–90 minut Internet a technologie jsou všude kolem nás. Děti se s nimi dostávají do kontaktu od nejranějšího věku a doprovází je už na stálo. Ale co dělat, abychom se vyznali a nezbláznili? </a:t>
            </a:r>
            <a:endParaRPr lang="cs-CZ" dirty="0" smtClean="0"/>
          </a:p>
          <a:p>
            <a:r>
              <a:rPr lang="cs-CZ" b="1" dirty="0" smtClean="0"/>
              <a:t>Vzdělávací </a:t>
            </a:r>
            <a:r>
              <a:rPr lang="cs-CZ" b="1" dirty="0"/>
              <a:t>oblasti</a:t>
            </a:r>
            <a:r>
              <a:rPr lang="cs-CZ" dirty="0"/>
              <a:t>: Člověk a jeho svět * Jazyk a jazyková komunikace * </a:t>
            </a:r>
            <a:r>
              <a:rPr lang="cs-CZ" dirty="0" smtClean="0"/>
              <a:t>Informatika</a:t>
            </a:r>
          </a:p>
          <a:p>
            <a:r>
              <a:rPr lang="cs-CZ" dirty="0" smtClean="0"/>
              <a:t> </a:t>
            </a:r>
            <a:r>
              <a:rPr lang="cs-CZ" b="1" dirty="0"/>
              <a:t>Klíčové kompetence</a:t>
            </a:r>
            <a:r>
              <a:rPr lang="cs-CZ" dirty="0"/>
              <a:t>: K učení * K řešení problémů * Komunikativní * Sociální a personální Svět médií 6. třída, 7. třída, 8. třída, 9. třída 60–90 minut</a:t>
            </a:r>
          </a:p>
        </p:txBody>
      </p:sp>
    </p:spTree>
    <p:extLst>
      <p:ext uri="{BB962C8B-B14F-4D97-AF65-F5344CB8AC3E}">
        <p14:creationId xmlns:p14="http://schemas.microsoft.com/office/powerpoint/2010/main" val="419187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Spolupráce knihoven a škol </a:t>
            </a:r>
            <a:br>
              <a:rPr lang="cs-CZ" b="1" dirty="0">
                <a:solidFill>
                  <a:schemeClr val="accent3">
                    <a:lumMod val="50000"/>
                  </a:schemeClr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72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Zájem škol o spolupráci </a:t>
            </a:r>
            <a:r>
              <a:rPr lang="cs-CZ" sz="7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s knihovnami – průzkum Brno </a:t>
            </a:r>
            <a:endParaRPr lang="cs-CZ" sz="7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  <a:p>
            <a:endParaRPr lang="cs-CZ" sz="7200" b="1" dirty="0">
              <a:solidFill>
                <a:srgbClr val="00B050"/>
              </a:solidFill>
              <a:latin typeface="+mj-lt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64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cs-CZ" sz="64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 rámci projektů MAP byla realizována dotazníková šetření, ze kterých vyplynulo, </a:t>
            </a:r>
            <a:r>
              <a:rPr lang="cs-CZ" sz="6400" b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že s KJM a jejími pobočkami v jednotlivých městských částech spolupracuje 96 % škol na území města Brna.</a:t>
            </a:r>
            <a:endParaRPr lang="cs-CZ" sz="6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64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Z dotazníků dále vyplynulo, že školy mají zájem zejména o </a:t>
            </a:r>
            <a:r>
              <a:rPr lang="cs-CZ" sz="6400" b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metodickou podporu čtenářské gramotnosti, společné projektové dny, návštěvy dětí a žáků v knihovnách apod</a:t>
            </a:r>
            <a:r>
              <a:rPr lang="cs-CZ" sz="64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6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 vzdělávání pedagogických pracovníků mají školy největší zájem o témata spojená se čtenářskou </a:t>
            </a:r>
            <a:r>
              <a:rPr lang="cs-CZ" sz="6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pregramotností</a:t>
            </a:r>
            <a:r>
              <a:rPr lang="cs-CZ" sz="6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pro mateřské školy, pro základní školy o metody aktivního čtenářství, zážitkové čtení a metody kritického myšlení při společné četbě s dětmi a žáky.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Z dotazníků školám dále vyplynulo: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témata 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vzdělávacích programů v knihovnách více propojit s obsahem školních vzdělávacích programů spolupracujících škol a s aktuálními potřebami žáků v 21. století (</a:t>
            </a:r>
            <a:r>
              <a:rPr lang="cs-CZ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informační a mediální znalost, digitální kompetence, AI)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vzdělávacích programů knihoven zapracovat </a:t>
            </a:r>
            <a:r>
              <a:rPr lang="cs-CZ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inovativní formy výuky s využitím moderních technologií 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(badatelská výuka, metody kritického myšlení, skupinová práce, projektová výuka)</a:t>
            </a:r>
          </a:p>
          <a:p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7882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Spolupráce knihoven a škol </a:t>
            </a:r>
            <a:br>
              <a:rPr lang="cs-CZ" b="1" dirty="0">
                <a:solidFill>
                  <a:schemeClr val="accent3">
                    <a:lumMod val="50000"/>
                  </a:schemeClr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cs-CZ" sz="3300" b="1" dirty="0">
                <a:solidFill>
                  <a:srgbClr val="00B050"/>
                </a:solidFill>
                <a:cs typeface="Times New Roman" panose="02020603050405020304" pitchFamily="18" charset="0"/>
              </a:rPr>
              <a:t>Možnosti spolupráce škol s knihovnami v projektu MAP IV</a:t>
            </a:r>
          </a:p>
          <a:p>
            <a:endParaRPr lang="cs-CZ" b="1" dirty="0"/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b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semináře pro pedagogy k současné literatuře pro děti a mládež</a:t>
            </a:r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  <a:ea typeface="Arial" panose="020B0604020202020204" pitchFamily="34" charset="0"/>
                <a:cs typeface="Times New Roman" panose="02020603050405020304" pitchFamily="18" charset="0"/>
              </a:rPr>
              <a:t>zprostředkování setkání se zajímavými autory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b="1" dirty="0">
                <a:solidFill>
                  <a:srgbClr val="000000"/>
                </a:solidFill>
                <a:highlight>
                  <a:srgbClr val="FFFFFF"/>
                </a:highlight>
                <a:ea typeface="Arial" panose="020B0604020202020204" pitchFamily="34" charset="0"/>
                <a:cs typeface="Times New Roman" panose="02020603050405020304" pitchFamily="18" charset="0"/>
              </a:rPr>
              <a:t>představení nových knižních titulů pro děti a mládež</a:t>
            </a:r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  <a:ea typeface="Arial" panose="020B0604020202020204" pitchFamily="34" charset="0"/>
                <a:cs typeface="Times New Roman" panose="02020603050405020304" pitchFamily="18" charset="0"/>
              </a:rPr>
              <a:t>společné workshopy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dirty="0">
                <a:solidFill>
                  <a:srgbClr val="000000"/>
                </a:solidFill>
                <a:highlight>
                  <a:srgbClr val="FFFFFF"/>
                </a:highlight>
                <a:ea typeface="Arial" panose="020B0604020202020204" pitchFamily="34" charset="0"/>
                <a:cs typeface="Times New Roman" panose="02020603050405020304" pitchFamily="18" charset="0"/>
              </a:rPr>
              <a:t>tradiční programy nabízené knihovnami (Noc s Andersenem, Celé Česko čte dětem, adventní čtení, Dopis Ježíškovi, čtení kamarádům, čtení napříč generacemi, besedy)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b="1" dirty="0">
                <a:solidFill>
                  <a:srgbClr val="000000"/>
                </a:solidFill>
                <a:highlight>
                  <a:srgbClr val="FFFFFF"/>
                </a:highlight>
                <a:ea typeface="Arial" panose="020B0604020202020204" pitchFamily="34" charset="0"/>
                <a:cs typeface="Times New Roman" panose="02020603050405020304" pitchFamily="18" charset="0"/>
              </a:rPr>
              <a:t>tematicky a regionálně zaměřené programy – např. zajímavosti o Brně a regionu</a:t>
            </a:r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dirty="0">
                <a:highlight>
                  <a:srgbClr val="FFFFFF"/>
                </a:highlight>
                <a:ea typeface="Arial" panose="020B0604020202020204" pitchFamily="34" charset="0"/>
                <a:cs typeface="Times New Roman" panose="02020603050405020304" pitchFamily="18" charset="0"/>
              </a:rPr>
              <a:t>rozvíjet podporu čtenářství u žáků 2. stupně</a:t>
            </a:r>
            <a:endParaRPr lang="cs-CZ" dirty="0">
              <a:solidFill>
                <a:srgbClr val="000000"/>
              </a:solidFill>
              <a:highlight>
                <a:srgbClr val="FFFFFF"/>
              </a:highlight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4900" b="1" dirty="0" err="1">
                <a:solidFill>
                  <a:srgbClr val="00B050"/>
                </a:solidFill>
                <a:latin typeface="Poppins Bold"/>
              </a:rPr>
              <a:t>Databanka</a:t>
            </a:r>
            <a:r>
              <a:rPr lang="en-US" sz="4900" b="1" dirty="0">
                <a:solidFill>
                  <a:srgbClr val="00B050"/>
                </a:solidFill>
                <a:latin typeface="Poppins Bold"/>
              </a:rPr>
              <a:t> </a:t>
            </a:r>
            <a:r>
              <a:rPr lang="en-US" sz="4900" b="1" dirty="0" err="1">
                <a:solidFill>
                  <a:srgbClr val="00B050"/>
                </a:solidFill>
                <a:latin typeface="Poppins Bold"/>
              </a:rPr>
              <a:t>vzdělávacích</a:t>
            </a:r>
            <a:r>
              <a:rPr lang="en-US" sz="4900" b="1" dirty="0">
                <a:solidFill>
                  <a:srgbClr val="00B050"/>
                </a:solidFill>
                <a:latin typeface="Poppins Bold"/>
              </a:rPr>
              <a:t> </a:t>
            </a:r>
            <a:r>
              <a:rPr lang="en-US" sz="4900" b="1" dirty="0" err="1">
                <a:solidFill>
                  <a:srgbClr val="00B050"/>
                </a:solidFill>
                <a:latin typeface="Poppins Bold"/>
              </a:rPr>
              <a:t>knihovnických</a:t>
            </a:r>
            <a:r>
              <a:rPr lang="en-US" sz="4900" b="1" dirty="0">
                <a:solidFill>
                  <a:srgbClr val="00B050"/>
                </a:solidFill>
                <a:latin typeface="Poppins Bold"/>
              </a:rPr>
              <a:t> </a:t>
            </a:r>
            <a:r>
              <a:rPr lang="en-US" sz="4900" b="1" dirty="0" err="1" smtClean="0">
                <a:solidFill>
                  <a:srgbClr val="00B050"/>
                </a:solidFill>
                <a:latin typeface="Poppins Bold"/>
              </a:rPr>
              <a:t>programů</a:t>
            </a:r>
            <a:r>
              <a:rPr lang="cs-CZ" sz="4900" b="1" dirty="0" smtClean="0">
                <a:solidFill>
                  <a:srgbClr val="00B050"/>
                </a:solidFill>
                <a:latin typeface="Poppins Bold"/>
              </a:rPr>
              <a:t> </a:t>
            </a:r>
          </a:p>
          <a:p>
            <a:pPr marL="302259" lvl="1" indent="0">
              <a:lnSpc>
                <a:spcPts val="4199"/>
              </a:lnSpc>
              <a:buNone/>
            </a:pPr>
            <a:r>
              <a:rPr lang="cs-CZ" sz="3400" b="1" dirty="0" smtClean="0">
                <a:solidFill>
                  <a:srgbClr val="00B050"/>
                </a:solidFill>
                <a:latin typeface="Poppins Bold"/>
              </a:rPr>
              <a:t>Cíl : </a:t>
            </a:r>
            <a:r>
              <a:rPr lang="en-US" sz="2799" dirty="0" err="1" smtClean="0">
                <a:solidFill>
                  <a:srgbClr val="000000"/>
                </a:solidFill>
                <a:latin typeface="Poppins"/>
              </a:rPr>
              <a:t>Inspirace</a:t>
            </a:r>
            <a:r>
              <a:rPr lang="cs-CZ" sz="2799" dirty="0" smtClean="0">
                <a:solidFill>
                  <a:srgbClr val="000000"/>
                </a:solidFill>
                <a:latin typeface="Poppins"/>
              </a:rPr>
              <a:t>, sdílení, pomoc, zdroj nápadů,  metodická podpora </a:t>
            </a:r>
          </a:p>
          <a:p>
            <a:pPr marL="302259" lvl="1" indent="0">
              <a:lnSpc>
                <a:spcPts val="4199"/>
              </a:lnSpc>
              <a:buNone/>
            </a:pPr>
            <a:r>
              <a:rPr lang="cs-CZ" sz="3400" b="1" dirty="0" smtClean="0">
                <a:solidFill>
                  <a:srgbClr val="00B050"/>
                </a:solidFill>
                <a:latin typeface="Poppins"/>
              </a:rPr>
              <a:t>Komu bude sloužit </a:t>
            </a:r>
            <a:r>
              <a:rPr lang="cs-CZ" sz="3400" b="1" dirty="0" smtClean="0">
                <a:solidFill>
                  <a:srgbClr val="000000"/>
                </a:solidFill>
                <a:latin typeface="Poppins"/>
              </a:rPr>
              <a:t>: </a:t>
            </a:r>
          </a:p>
          <a:p>
            <a:pPr marL="302259" lvl="1" indent="0">
              <a:lnSpc>
                <a:spcPts val="4199"/>
              </a:lnSpc>
              <a:buNone/>
            </a:pPr>
            <a:r>
              <a:rPr lang="cs-CZ" sz="2799" dirty="0" smtClean="0">
                <a:solidFill>
                  <a:srgbClr val="000000"/>
                </a:solidFill>
                <a:latin typeface="Poppins"/>
              </a:rPr>
              <a:t>Komukoliv, ale  především knihovníkům z malých i větších knihoven, začínajícím knihovníkům</a:t>
            </a:r>
          </a:p>
          <a:p>
            <a:pPr>
              <a:lnSpc>
                <a:spcPts val="4918"/>
              </a:lnSpc>
            </a:pPr>
            <a:r>
              <a:rPr lang="en-US" sz="3513" dirty="0" smtClean="0">
                <a:solidFill>
                  <a:srgbClr val="000000"/>
                </a:solidFill>
                <a:latin typeface="Romman"/>
                <a:hlinkClick r:id="rId2"/>
              </a:rPr>
              <a:t>databanka@kjm.cz</a:t>
            </a:r>
            <a:r>
              <a:rPr lang="cs-CZ" sz="3513" dirty="0" smtClean="0">
                <a:solidFill>
                  <a:srgbClr val="000000"/>
                </a:solidFill>
                <a:latin typeface="Romman"/>
              </a:rPr>
              <a:t>       </a:t>
            </a:r>
            <a:r>
              <a:rPr lang="en-US" sz="3513" dirty="0" smtClean="0">
                <a:solidFill>
                  <a:srgbClr val="000000"/>
                </a:solidFill>
                <a:latin typeface="Romman"/>
              </a:rPr>
              <a:t>542 </a:t>
            </a:r>
            <a:r>
              <a:rPr lang="en-US" sz="3513" dirty="0">
                <a:solidFill>
                  <a:srgbClr val="000000"/>
                </a:solidFill>
                <a:latin typeface="Romman"/>
              </a:rPr>
              <a:t>532 146</a:t>
            </a:r>
          </a:p>
          <a:p>
            <a:pPr marL="302259" lvl="1" indent="0">
              <a:lnSpc>
                <a:spcPts val="4199"/>
              </a:lnSpc>
              <a:buNone/>
            </a:pPr>
            <a:endParaRPr lang="cs-CZ" sz="2799" dirty="0" smtClean="0">
              <a:solidFill>
                <a:srgbClr val="000000"/>
              </a:solidFill>
              <a:latin typeface="Poppins"/>
            </a:endParaRPr>
          </a:p>
          <a:p>
            <a:pPr marL="302259" lvl="1" indent="0">
              <a:lnSpc>
                <a:spcPts val="4199"/>
              </a:lnSpc>
              <a:buNone/>
            </a:pPr>
            <a:endParaRPr lang="en-US" sz="2799" dirty="0">
              <a:solidFill>
                <a:srgbClr val="000000"/>
              </a:solidFill>
              <a:latin typeface="Poppins"/>
            </a:endParaRPr>
          </a:p>
          <a:p>
            <a:pPr>
              <a:lnSpc>
                <a:spcPts val="4199"/>
              </a:lnSpc>
            </a:pPr>
            <a:endParaRPr lang="en-US" sz="2799" dirty="0">
              <a:solidFill>
                <a:srgbClr val="000000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168609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722511"/>
          </a:xfrm>
        </p:spPr>
        <p:txBody>
          <a:bodyPr/>
          <a:lstStyle/>
          <a:p>
            <a:r>
              <a:rPr lang="cs-CZ" sz="2800" dirty="0" smtClean="0"/>
              <a:t>Děkuji za pozornost</a:t>
            </a:r>
            <a:r>
              <a:rPr lang="cs-CZ" sz="3200" dirty="0" smtClean="0"/>
              <a:t>.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Libuše Nivnická</a:t>
            </a:r>
          </a:p>
          <a:p>
            <a:r>
              <a:rPr lang="cs-CZ" dirty="0" smtClean="0">
                <a:hlinkClick r:id="rId3"/>
              </a:rPr>
              <a:t>nivnicka@kjm.cz</a:t>
            </a:r>
            <a:r>
              <a:rPr lang="cs-CZ" dirty="0" smtClean="0"/>
              <a:t> </a:t>
            </a:r>
          </a:p>
          <a:p>
            <a:r>
              <a:rPr lang="cs-CZ" dirty="0" smtClean="0">
                <a:hlinkClick r:id="rId4"/>
              </a:rPr>
              <a:t>www.kjm.cz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08720"/>
            <a:ext cx="1769516" cy="63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91401"/>
            <a:ext cx="21701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673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Vize KJM </a:t>
            </a:r>
            <a:endParaRPr lang="cs-CZ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47858"/>
            <a:ext cx="5184576" cy="508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1701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86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Spolupráce knihoven a škol </a:t>
            </a:r>
            <a:br>
              <a:rPr lang="cs-CZ" b="1" dirty="0">
                <a:solidFill>
                  <a:schemeClr val="accent3">
                    <a:lumMod val="50000"/>
                  </a:schemeClr>
                </a:solidFill>
              </a:rPr>
            </a:b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cs-CZ" sz="200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Knihovna je součástí místa, kde působí, je součástí městského ekosystému </a:t>
            </a:r>
          </a:p>
          <a:p>
            <a:endParaRPr lang="cs-CZ" dirty="0" smtClean="0">
              <a:solidFill>
                <a:srgbClr val="00B050"/>
              </a:solidFill>
            </a:endParaRPr>
          </a:p>
          <a:p>
            <a:r>
              <a:rPr lang="cs-CZ" dirty="0" smtClean="0"/>
              <a:t>Strategie </a:t>
            </a:r>
            <a:r>
              <a:rPr lang="cs-CZ" dirty="0"/>
              <a:t>Brno #2050</a:t>
            </a:r>
          </a:p>
          <a:p>
            <a:pPr marL="0" lvl="0" indent="0">
              <a:buNone/>
            </a:pPr>
            <a:r>
              <a:rPr lang="cs-CZ" dirty="0"/>
              <a:t>      </a:t>
            </a:r>
            <a:r>
              <a:rPr lang="cs-CZ" sz="2000" i="1" dirty="0"/>
              <a:t>kvalita života – kulturní, vzdělané,        </a:t>
            </a:r>
          </a:p>
          <a:p>
            <a:pPr marL="0" lvl="0" indent="0">
              <a:buNone/>
            </a:pPr>
            <a:r>
              <a:rPr lang="cs-CZ" sz="2000" i="1" dirty="0"/>
              <a:t>      soudržné, zdravé, bezpečné,  </a:t>
            </a:r>
          </a:p>
          <a:p>
            <a:pPr marL="0" lvl="0" indent="0">
              <a:buNone/>
            </a:pPr>
            <a:r>
              <a:rPr lang="cs-CZ" sz="2000" i="1" dirty="0"/>
              <a:t>      pomáhající</a:t>
            </a:r>
          </a:p>
          <a:p>
            <a:r>
              <a:rPr lang="cs-CZ" dirty="0"/>
              <a:t>Strategie kultury a kreativních odvětví města Brna </a:t>
            </a:r>
          </a:p>
          <a:p>
            <a:pPr marL="0" indent="0">
              <a:buNone/>
            </a:pPr>
            <a:r>
              <a:rPr lang="cs-CZ" i="1" dirty="0"/>
              <a:t>      </a:t>
            </a:r>
            <a:r>
              <a:rPr lang="cs-CZ" sz="2100" i="1" dirty="0"/>
              <a:t>Kultura dostupná , </a:t>
            </a:r>
            <a:r>
              <a:rPr lang="cs-CZ" sz="2100" i="1" dirty="0" smtClean="0"/>
              <a:t> </a:t>
            </a:r>
            <a:r>
              <a:rPr lang="cs-CZ" sz="2100" i="1" dirty="0"/>
              <a:t>vyžadovaná tmelící </a:t>
            </a:r>
            <a:endParaRPr lang="cs-CZ" sz="2100" i="1" dirty="0" smtClean="0"/>
          </a:p>
          <a:p>
            <a:pPr marL="0" indent="0">
              <a:buNone/>
            </a:pPr>
            <a:r>
              <a:rPr lang="cs-CZ" sz="2100" i="1" dirty="0" smtClean="0"/>
              <a:t>         Kulturní a kreativní vzdělávání</a:t>
            </a:r>
            <a:endParaRPr lang="cs-CZ" sz="2100" i="1" dirty="0"/>
          </a:p>
          <a:p>
            <a:r>
              <a:rPr lang="cs-CZ" dirty="0"/>
              <a:t>Koncepce obecního školství ve městě Brně do roku 2030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5"/>
            <a:ext cx="3888432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595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Spolupráce knihoven a škol </a:t>
            </a:r>
            <a:br>
              <a:rPr lang="cs-CZ" b="1" dirty="0">
                <a:solidFill>
                  <a:schemeClr val="accent3">
                    <a:lumMod val="50000"/>
                  </a:schemeClr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cs-CZ" sz="5100" b="1" dirty="0" smtClean="0">
              <a:solidFill>
                <a:srgbClr val="00B050"/>
              </a:solidFill>
            </a:endParaRPr>
          </a:p>
          <a:p>
            <a:endParaRPr lang="cs-CZ" sz="51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cs-CZ" sz="5100" b="1" dirty="0" smtClean="0">
                <a:solidFill>
                  <a:srgbClr val="00B050"/>
                </a:solidFill>
              </a:rPr>
              <a:t>Koncepce </a:t>
            </a:r>
            <a:r>
              <a:rPr lang="cs-CZ" sz="5100" b="1" dirty="0">
                <a:solidFill>
                  <a:srgbClr val="00B050"/>
                </a:solidFill>
              </a:rPr>
              <a:t>rozvoje knihoven ČR </a:t>
            </a:r>
            <a:endParaRPr lang="cs-CZ" sz="51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cs-CZ" sz="5100" b="1" dirty="0" smtClean="0">
                <a:solidFill>
                  <a:srgbClr val="00B050"/>
                </a:solidFill>
              </a:rPr>
              <a:t>2021 </a:t>
            </a:r>
            <a:r>
              <a:rPr lang="cs-CZ" sz="5100" b="1" dirty="0">
                <a:solidFill>
                  <a:srgbClr val="00B050"/>
                </a:solidFill>
              </a:rPr>
              <a:t>– </a:t>
            </a:r>
            <a:r>
              <a:rPr lang="cs-CZ" sz="5100" b="1" dirty="0" smtClean="0">
                <a:solidFill>
                  <a:srgbClr val="00B050"/>
                </a:solidFill>
              </a:rPr>
              <a:t>27(30)</a:t>
            </a:r>
          </a:p>
          <a:p>
            <a:pPr marL="0" indent="0" algn="ctr">
              <a:buNone/>
            </a:pPr>
            <a:endParaRPr lang="cs-CZ" sz="51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>
                <a:hlinkClick r:id="rId2"/>
              </a:rPr>
              <a:t>https://ipk.nkp.cz/docs/koncepce-rozvoje-2021-2027/koncepce-rozvoje-knihoven-2021-2027/view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cs-CZ" b="1" dirty="0"/>
              <a:t>Knihovny – pilíře občanské společnosti, vzdělanosti a kultury</a:t>
            </a:r>
          </a:p>
          <a:p>
            <a:pPr marL="0" indent="0" algn="ctr">
              <a:buNone/>
            </a:pPr>
            <a:endParaRPr lang="cs-CZ" b="1" dirty="0"/>
          </a:p>
          <a:p>
            <a:r>
              <a:rPr lang="cs-CZ" b="1" dirty="0">
                <a:solidFill>
                  <a:srgbClr val="00B050"/>
                </a:solidFill>
              </a:rPr>
              <a:t>II. Knihovny jako vzdělávací a vzdělanost podporující instituce</a:t>
            </a: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 </a:t>
            </a:r>
            <a:endParaRPr lang="cs-CZ" dirty="0">
              <a:solidFill>
                <a:srgbClr val="00B050"/>
              </a:solidFill>
            </a:endParaRPr>
          </a:p>
          <a:p>
            <a:r>
              <a:rPr lang="cs-CZ" b="1" dirty="0"/>
              <a:t>Knihovny pomáhají každému, kdo chce rozvíjet své schopnosti a učit se. Podporují vzdělanou a sociálně soudržnou společnost, založenou na ekonomice s vysokou přidanou hodnotou práce. Garantují rovný a svobodný přístup k informacím. V rámci komunit propojují aktéry na poli vzdělávání. Jsou partnerem škol všech stupňů, školských zařízení, vědeckých institucí a dalších vzdělávacích institucí</a:t>
            </a:r>
          </a:p>
          <a:p>
            <a:r>
              <a:rPr lang="cs-CZ" b="1" dirty="0"/>
              <a:t>Knihovny představují v České republice jedinečnou komplexní infrastrukturu neformálního celoživotního a občanského vzdělávání.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77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3">
                    <a:lumMod val="50000"/>
                  </a:schemeClr>
                </a:solidFill>
              </a:rPr>
              <a:t>Spolupráce knihoven a škol </a:t>
            </a:r>
            <a:br>
              <a:rPr lang="cs-CZ" sz="4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2400" b="1" dirty="0">
                <a:solidFill>
                  <a:srgbClr val="00B050"/>
                </a:solidFill>
              </a:rPr>
              <a:t> </a:t>
            </a:r>
            <a:r>
              <a:rPr lang="cs-CZ" sz="2400" b="1" dirty="0" smtClean="0">
                <a:solidFill>
                  <a:srgbClr val="00B050"/>
                </a:solidFill>
              </a:rPr>
              <a:t>Propojujícími prvky vize KJM        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rgbClr val="00B050"/>
                </a:solidFill>
              </a:rPr>
              <a:t>j</a:t>
            </a:r>
            <a:r>
              <a:rPr lang="cs-CZ" sz="2400" b="1" dirty="0" smtClean="0">
                <a:solidFill>
                  <a:srgbClr val="00B050"/>
                </a:solidFill>
              </a:rPr>
              <a:t>sou:    </a:t>
            </a:r>
          </a:p>
          <a:p>
            <a:pPr marL="0" indent="0" algn="ctr">
              <a:buNone/>
            </a:pPr>
            <a:r>
              <a:rPr lang="cs-CZ" sz="2400" dirty="0" smtClean="0"/>
              <a:t>     </a:t>
            </a:r>
          </a:p>
          <a:p>
            <a:pPr marL="0" indent="0" algn="ctr">
              <a:buNone/>
            </a:pPr>
            <a:r>
              <a:rPr lang="cs-CZ" sz="2400" dirty="0" smtClean="0"/>
              <a:t>   </a:t>
            </a:r>
            <a:r>
              <a:rPr lang="cs-CZ" sz="2400" b="1" dirty="0" smtClean="0"/>
              <a:t>Lidé a jejich město </a:t>
            </a:r>
            <a:endParaRPr lang="cs-CZ" sz="2400" b="1" dirty="0"/>
          </a:p>
          <a:p>
            <a:pPr marL="0" indent="0" algn="ctr">
              <a:buNone/>
            </a:pPr>
            <a:r>
              <a:rPr lang="cs-CZ" sz="2400" dirty="0" smtClean="0"/>
              <a:t>    </a:t>
            </a:r>
            <a:r>
              <a:rPr lang="cs-CZ" sz="2400" b="1" dirty="0" smtClean="0"/>
              <a:t>Kvalita života </a:t>
            </a:r>
          </a:p>
          <a:p>
            <a:pPr marL="0" indent="0" algn="ctr">
              <a:buNone/>
            </a:pPr>
            <a:r>
              <a:rPr lang="cs-CZ" sz="2400" b="1" dirty="0" smtClean="0"/>
              <a:t>    Dialog</a:t>
            </a:r>
          </a:p>
          <a:p>
            <a:pPr marL="0" indent="0" algn="ctr">
              <a:buNone/>
            </a:pPr>
            <a:r>
              <a:rPr lang="cs-CZ" sz="2400" b="1" dirty="0"/>
              <a:t> </a:t>
            </a:r>
            <a:r>
              <a:rPr lang="cs-CZ" sz="2400" b="1" dirty="0" smtClean="0"/>
              <a:t>    Participace </a:t>
            </a:r>
            <a:endParaRPr lang="cs-CZ" sz="2400" b="1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V tomto duchu  se konala  celostátní konference </a:t>
            </a:r>
            <a:endParaRPr lang="cs-CZ" dirty="0"/>
          </a:p>
          <a:p>
            <a:pPr marL="0" indent="0" algn="ctr">
              <a:buNone/>
            </a:pPr>
            <a:r>
              <a:rPr lang="cs-CZ" b="1" dirty="0" smtClean="0">
                <a:solidFill>
                  <a:srgbClr val="00B050"/>
                </a:solidFill>
              </a:rPr>
              <a:t>Spolupráce knihoven a škol </a:t>
            </a:r>
          </a:p>
          <a:p>
            <a:pPr marL="0" indent="0">
              <a:buNone/>
            </a:pPr>
            <a:r>
              <a:rPr lang="cs-CZ" dirty="0" smtClean="0"/>
              <a:t>        26.3. 2024 v KJM </a:t>
            </a:r>
          </a:p>
          <a:p>
            <a:pPr marL="0" indent="0" algn="ctr">
              <a:buNone/>
            </a:pPr>
            <a:r>
              <a:rPr lang="cs-CZ" sz="1700" i="1" dirty="0" smtClean="0"/>
              <a:t>Záštitu převzala primátorka statutárního města Brna JUDr. Markéta Vaňková</a:t>
            </a:r>
          </a:p>
          <a:p>
            <a:pPr marL="0" indent="0" algn="ctr">
              <a:buNone/>
            </a:pPr>
            <a:endParaRPr lang="cs-CZ" sz="1700" i="1" dirty="0" smtClean="0"/>
          </a:p>
          <a:p>
            <a:pPr marL="0" indent="0" algn="ctr">
              <a:buNone/>
            </a:pPr>
            <a:r>
              <a:rPr lang="cs-CZ" sz="1700" i="1" dirty="0" smtClean="0"/>
              <a:t>Finančně podpořilo MK ČR z VISK 1 </a:t>
            </a:r>
            <a:endParaRPr lang="cs-CZ" sz="17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568765"/>
            <a:ext cx="1368151" cy="42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532731"/>
            <a:ext cx="1262137" cy="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0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chemeClr val="accent3">
                    <a:lumMod val="50000"/>
                  </a:schemeClr>
                </a:solidFill>
              </a:rPr>
              <a:t>Spolupráce knihoven a škol </a:t>
            </a:r>
            <a:br>
              <a:rPr lang="cs-CZ" sz="40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Cíl </a:t>
            </a:r>
            <a:r>
              <a:rPr lang="cs-CZ" b="1" smtClean="0">
                <a:solidFill>
                  <a:srgbClr val="00B050"/>
                </a:solidFill>
              </a:rPr>
              <a:t>konference</a:t>
            </a:r>
            <a:r>
              <a:rPr lang="cs-CZ" b="1" smtClean="0">
                <a:solidFill>
                  <a:srgbClr val="00B050"/>
                </a:solidFill>
              </a:rPr>
              <a:t>:</a:t>
            </a:r>
          </a:p>
          <a:p>
            <a:pPr marL="0" indent="0">
              <a:buNone/>
            </a:pPr>
            <a:endParaRPr lang="cs-CZ" b="1" dirty="0">
              <a:solidFill>
                <a:srgbClr val="00B050"/>
              </a:solidFill>
            </a:endParaRPr>
          </a:p>
          <a:p>
            <a:r>
              <a:rPr lang="cs-CZ" dirty="0" smtClean="0"/>
              <a:t>Přivést k jednomu jednacímu stolu klíčové aktéry  na celostátní, krajské, regionální i lokální </a:t>
            </a:r>
            <a:r>
              <a:rPr lang="cs-CZ" dirty="0" smtClean="0"/>
              <a:t>úrovni</a:t>
            </a:r>
            <a:endParaRPr lang="cs-CZ" dirty="0" smtClean="0"/>
          </a:p>
          <a:p>
            <a:r>
              <a:rPr lang="cs-CZ" dirty="0"/>
              <a:t>Otevřít diskusi k lepšímu poznání potřeb a očekávání obou </a:t>
            </a:r>
            <a:r>
              <a:rPr lang="cs-CZ" dirty="0" smtClean="0"/>
              <a:t>stran</a:t>
            </a:r>
          </a:p>
          <a:p>
            <a:r>
              <a:rPr lang="cs-CZ" dirty="0" smtClean="0"/>
              <a:t>Propojování formálního a neformálního vzdělávání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000" dirty="0" smtClean="0"/>
              <a:t>MK ČR a MŠMT ČR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sz="1800" i="1" dirty="0"/>
              <a:t> </a:t>
            </a:r>
            <a:r>
              <a:rPr lang="cs-CZ" sz="1800" i="1" dirty="0" smtClean="0"/>
              <a:t>     ( 2021 podepsáno Memorandum o   </a:t>
            </a:r>
          </a:p>
          <a:p>
            <a:pPr marL="0" indent="0">
              <a:buNone/>
            </a:pPr>
            <a:r>
              <a:rPr lang="cs-CZ" sz="1800" i="1" dirty="0"/>
              <a:t> </a:t>
            </a:r>
            <a:r>
              <a:rPr lang="cs-CZ" sz="1800" i="1" dirty="0" smtClean="0"/>
              <a:t>      spolupráci) </a:t>
            </a:r>
          </a:p>
          <a:p>
            <a:r>
              <a:rPr lang="cs-CZ" sz="1800" dirty="0" smtClean="0"/>
              <a:t>Jihomoravský kraj </a:t>
            </a:r>
          </a:p>
          <a:p>
            <a:r>
              <a:rPr lang="cs-CZ" sz="1800" dirty="0" smtClean="0"/>
              <a:t>OK MMB , OŠM MMB</a:t>
            </a:r>
          </a:p>
          <a:p>
            <a:r>
              <a:rPr lang="cs-CZ" sz="1800" dirty="0" smtClean="0"/>
              <a:t>Národní pedagogický institut</a:t>
            </a:r>
          </a:p>
          <a:p>
            <a:r>
              <a:rPr lang="cs-CZ" sz="1800" dirty="0"/>
              <a:t>MU FSS, katedra politologie, Mezinárodní politologický </a:t>
            </a:r>
            <a:r>
              <a:rPr lang="cs-CZ" sz="1800" dirty="0" smtClean="0"/>
              <a:t>ústav</a:t>
            </a:r>
          </a:p>
          <a:p>
            <a:r>
              <a:rPr lang="cs-CZ" sz="1800" dirty="0" smtClean="0"/>
              <a:t>MU FF, Katedra knihovnictví a informačních studií </a:t>
            </a:r>
          </a:p>
          <a:p>
            <a:r>
              <a:rPr lang="cs-CZ" sz="1800" dirty="0" smtClean="0"/>
              <a:t>Profesní svazy SKIP a SDRUK</a:t>
            </a:r>
          </a:p>
          <a:p>
            <a:r>
              <a:rPr lang="cs-CZ" sz="1800" dirty="0" smtClean="0"/>
              <a:t>Národní pedagogické muzeum a knihovna  J.A. Komenského</a:t>
            </a:r>
          </a:p>
          <a:p>
            <a:r>
              <a:rPr lang="cs-CZ" sz="1800" dirty="0" smtClean="0"/>
              <a:t>Místní akční </a:t>
            </a:r>
            <a:r>
              <a:rPr lang="cs-CZ" sz="1800" dirty="0"/>
              <a:t>s</a:t>
            </a:r>
            <a:r>
              <a:rPr lang="cs-CZ" sz="1800" dirty="0" smtClean="0"/>
              <a:t>kupiny </a:t>
            </a:r>
          </a:p>
          <a:p>
            <a:r>
              <a:rPr lang="cs-CZ" sz="1800" dirty="0" smtClean="0"/>
              <a:t>Česká školní inspekce </a:t>
            </a:r>
          </a:p>
          <a:p>
            <a:r>
              <a:rPr lang="cs-CZ" sz="1800" dirty="0" smtClean="0"/>
              <a:t>Zástupci knihoven a škol </a:t>
            </a:r>
          </a:p>
          <a:p>
            <a:pPr marL="0" lvl="0" indent="0">
              <a:buNone/>
            </a:pPr>
            <a:endParaRPr lang="cs-CZ" sz="1800" dirty="0" smtClean="0"/>
          </a:p>
          <a:p>
            <a:pPr marL="0" lv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3768918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chemeClr val="accent3">
                    <a:lumMod val="50000"/>
                  </a:schemeClr>
                </a:solidFill>
              </a:rPr>
              <a:t>Spolupráce knihoven a škol </a:t>
            </a:r>
            <a:br>
              <a:rPr lang="cs-CZ" sz="40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Velké revize RVP pro základní školy </a:t>
            </a:r>
          </a:p>
          <a:p>
            <a:endParaRPr lang="cs-CZ" dirty="0"/>
          </a:p>
          <a:p>
            <a:r>
              <a:rPr lang="cs-CZ" b="1" dirty="0">
                <a:hlinkClick r:id="rId2"/>
              </a:rPr>
              <a:t>https://velke-revize-zv.rvp.cz/otevrene-o-revizi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Průřezová témata </a:t>
            </a:r>
          </a:p>
          <a:p>
            <a:r>
              <a:rPr lang="cs-CZ" dirty="0"/>
              <a:t>Jednou z příležitostí k </a:t>
            </a:r>
            <a:r>
              <a:rPr lang="cs-CZ" dirty="0" smtClean="0"/>
              <a:t>prohloubení </a:t>
            </a:r>
            <a:r>
              <a:rPr lang="cs-CZ" dirty="0"/>
              <a:t>spolupráce škol a knihoven – knihoven a škol jsou </a:t>
            </a:r>
            <a:r>
              <a:rPr lang="cs-CZ" b="1" dirty="0"/>
              <a:t>nově koncipovaná průřezová témata </a:t>
            </a:r>
            <a:r>
              <a:rPr lang="cs-CZ" dirty="0"/>
              <a:t>v rámcovém vzdělávacím programu pro základní vzdělávání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7378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Spolupráce knihoven a škol </a:t>
            </a:r>
            <a:br>
              <a:rPr lang="cs-CZ" b="1" dirty="0">
                <a:solidFill>
                  <a:schemeClr val="accent3">
                    <a:lumMod val="50000"/>
                  </a:schemeClr>
                </a:solidFill>
              </a:rPr>
            </a:b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390229" cy="469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165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chemeClr val="accent3">
                    <a:lumMod val="50000"/>
                  </a:schemeClr>
                </a:solidFill>
              </a:rPr>
              <a:t>Spolupráce knihoven a škol </a:t>
            </a:r>
            <a:br>
              <a:rPr lang="cs-CZ" sz="40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cs-CZ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1892"/>
            <a:ext cx="8649094" cy="486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2571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12387</TotalTime>
  <Words>771</Words>
  <Application>Microsoft Office PowerPoint</Application>
  <PresentationFormat>Předvádění na obrazovce (4:3)</PresentationFormat>
  <Paragraphs>129</Paragraphs>
  <Slides>14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Spolupráce knihoven a škol   XVIII . Brněnské kulturní fórum – edukace </vt:lpstr>
      <vt:lpstr>Vize KJM </vt:lpstr>
      <vt:lpstr>Spolupráce knihoven a škol  </vt:lpstr>
      <vt:lpstr>Spolupráce knihoven a škol  </vt:lpstr>
      <vt:lpstr>Spolupráce knihoven a škol   </vt:lpstr>
      <vt:lpstr>Spolupráce knihoven a škol  </vt:lpstr>
      <vt:lpstr>Spolupráce knihoven a škol  </vt:lpstr>
      <vt:lpstr>Spolupráce knihoven a škol  </vt:lpstr>
      <vt:lpstr>Spolupráce knihoven a škol  </vt:lpstr>
      <vt:lpstr>Spolupráce knihoven a škol  </vt:lpstr>
      <vt:lpstr>Spolupráce knihoven a škol</vt:lpstr>
      <vt:lpstr>Spolupráce knihoven a škol  </vt:lpstr>
      <vt:lpstr>Spolupráce knihoven a škol  </vt:lpstr>
      <vt:lpstr>Děkuji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Koncepce strategie Knihovny Jiřího Mahena v Brně, příspěvkové organizace  na období let 2022 - 2027  Manažerské shrnutí</dc:title>
  <dc:creator>PC</dc:creator>
  <cp:lastModifiedBy>PC</cp:lastModifiedBy>
  <cp:revision>102</cp:revision>
  <cp:lastPrinted>2022-04-26T08:52:56Z</cp:lastPrinted>
  <dcterms:created xsi:type="dcterms:W3CDTF">2022-03-26T15:17:18Z</dcterms:created>
  <dcterms:modified xsi:type="dcterms:W3CDTF">2024-04-11T15:25:28Z</dcterms:modified>
</cp:coreProperties>
</file>