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10287000" cx="18288000"/>
  <p:notesSz cx="6858000" cy="9144000"/>
  <p:embeddedFontLst>
    <p:embeddedFont>
      <p:font typeface="Montserrat"/>
      <p:bold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2" roundtripDataSignature="AMtx7mgNbrgP9zHNO5u7F94MVXeDMONP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a8c74932c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3a8c74932ca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a8c74932c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3a8c74932ca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a8c74932ca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3a8c74932ca_0_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a8c74932ca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3a8c74932ca_0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a8c74932ca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3a8c74932ca_0_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a8c74932c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3a8c74932ca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a8c74932c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3a8c74932ca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a8c74932ca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3a8c74932ca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B1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3820191" y="174355"/>
            <a:ext cx="14455241" cy="10112645"/>
          </a:xfrm>
          <a:custGeom>
            <a:rect b="b" l="l" r="r" t="t"/>
            <a:pathLst>
              <a:path extrusionOk="0" h="10112645" w="14455241">
                <a:moveTo>
                  <a:pt x="0" y="0"/>
                </a:moveTo>
                <a:lnTo>
                  <a:pt x="14455241" y="0"/>
                </a:lnTo>
                <a:lnTo>
                  <a:pt x="14455241" y="10112645"/>
                </a:lnTo>
                <a:lnTo>
                  <a:pt x="0" y="101126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>
            <a:off x="-488138" y="-397764"/>
            <a:ext cx="9944100" cy="110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11715620" y="7302192"/>
            <a:ext cx="5689819" cy="5694042"/>
          </a:xfrm>
          <a:custGeom>
            <a:rect b="b" l="l" r="r" t="t"/>
            <a:pathLst>
              <a:path extrusionOk="0" h="1708150" w="1706883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F41823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" name="Google Shape;87;p1"/>
          <p:cNvGrpSpPr/>
          <p:nvPr/>
        </p:nvGrpSpPr>
        <p:grpSpPr>
          <a:xfrm>
            <a:off x="1028700" y="4182043"/>
            <a:ext cx="6357058" cy="5967170"/>
            <a:chOff x="0" y="0"/>
            <a:chExt cx="8476077" cy="7956227"/>
          </a:xfrm>
        </p:grpSpPr>
        <p:sp>
          <p:nvSpPr>
            <p:cNvPr id="88" name="Google Shape;88;p1"/>
            <p:cNvSpPr txBox="1"/>
            <p:nvPr/>
          </p:nvSpPr>
          <p:spPr>
            <a:xfrm>
              <a:off x="0" y="886282"/>
              <a:ext cx="8476077" cy="57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699" u="none" cap="none" strike="noStrike">
                  <a:solidFill>
                    <a:srgbClr val="111B1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Brno Expat Centre</a:t>
              </a:r>
              <a:endParaRPr/>
            </a:p>
            <a:p>
              <a:pPr indent="0" lvl="0" marL="0" marR="0" rtl="0" algn="l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4699" u="none" cap="none" strike="noStrike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699" u="none" cap="none" strike="noStrike">
                  <a:solidFill>
                    <a:srgbClr val="111B1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event manager</a:t>
              </a:r>
              <a:endParaRPr/>
            </a:p>
            <a:p>
              <a:pPr indent="0" lvl="0" marL="0" marR="0" rtl="0" algn="l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4699" u="none" cap="none" strike="noStrike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699" u="none" cap="none" strike="noStrike">
                  <a:solidFill>
                    <a:srgbClr val="111B1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community manager</a:t>
              </a:r>
              <a:endParaRPr/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0" y="7400734"/>
              <a:ext cx="8476077" cy="555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9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0" y="0"/>
              <a:ext cx="883717" cy="182775"/>
            </a:xfrm>
            <a:prstGeom prst="rect">
              <a:avLst/>
            </a:prstGeom>
            <a:solidFill>
              <a:srgbClr val="F418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" name="Google Shape;91;p1"/>
          <p:cNvSpPr/>
          <p:nvPr/>
        </p:nvSpPr>
        <p:spPr>
          <a:xfrm>
            <a:off x="9464437" y="0"/>
            <a:ext cx="8945800" cy="228523"/>
          </a:xfrm>
          <a:prstGeom prst="rect">
            <a:avLst/>
          </a:prstGeom>
          <a:solidFill>
            <a:srgbClr val="BB24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"/>
          <p:cNvSpPr/>
          <p:nvPr/>
        </p:nvSpPr>
        <p:spPr>
          <a:xfrm>
            <a:off x="11715620" y="6637481"/>
            <a:ext cx="2390473" cy="1900991"/>
          </a:xfrm>
          <a:custGeom>
            <a:rect b="b" l="l" r="r" t="t"/>
            <a:pathLst>
              <a:path extrusionOk="0" h="1900991" w="2390473">
                <a:moveTo>
                  <a:pt x="0" y="0"/>
                </a:moveTo>
                <a:lnTo>
                  <a:pt x="2390473" y="0"/>
                </a:lnTo>
                <a:lnTo>
                  <a:pt x="2390473" y="1900991"/>
                </a:lnTo>
                <a:lnTo>
                  <a:pt x="0" y="19009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6594" l="0" r="-98491" t="0"/>
            </a:stretch>
          </a:blipFill>
          <a:ln>
            <a:noFill/>
          </a:ln>
        </p:spPr>
      </p:sp>
      <p:sp>
        <p:nvSpPr>
          <p:cNvPr id="93" name="Google Shape;93;p1"/>
          <p:cNvSpPr txBox="1"/>
          <p:nvPr/>
        </p:nvSpPr>
        <p:spPr>
          <a:xfrm>
            <a:off x="1028697" y="981075"/>
            <a:ext cx="6716970" cy="25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199" u="none" cap="none" strike="noStrike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Katka Báňová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a8c74932ca_1_0"/>
          <p:cNvSpPr/>
          <p:nvPr/>
        </p:nvSpPr>
        <p:spPr>
          <a:xfrm>
            <a:off x="0" y="1028700"/>
            <a:ext cx="18592800" cy="1585200"/>
          </a:xfrm>
          <a:prstGeom prst="rect">
            <a:avLst/>
          </a:prstGeom>
          <a:solidFill>
            <a:srgbClr val="BB24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3a8c74932ca_1_0"/>
          <p:cNvSpPr txBox="1"/>
          <p:nvPr/>
        </p:nvSpPr>
        <p:spPr>
          <a:xfrm>
            <a:off x="805499" y="1298850"/>
            <a:ext cx="17482500" cy="10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en-US" sz="660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YPY MÍST</a:t>
            </a:r>
            <a:endParaRPr/>
          </a:p>
        </p:txBody>
      </p:sp>
      <p:sp>
        <p:nvSpPr>
          <p:cNvPr id="167" name="Google Shape;167;g3a8c74932ca_1_0"/>
          <p:cNvSpPr/>
          <p:nvPr/>
        </p:nvSpPr>
        <p:spPr>
          <a:xfrm>
            <a:off x="14729838" y="1314550"/>
            <a:ext cx="2954850" cy="1013499"/>
          </a:xfrm>
          <a:custGeom>
            <a:rect b="b" l="l" r="r" t="t"/>
            <a:pathLst>
              <a:path extrusionOk="0" h="1013499" w="2954850">
                <a:moveTo>
                  <a:pt x="0" y="0"/>
                </a:moveTo>
                <a:lnTo>
                  <a:pt x="2954850" y="0"/>
                </a:lnTo>
                <a:lnTo>
                  <a:pt x="2954850" y="1013500"/>
                </a:lnTo>
                <a:lnTo>
                  <a:pt x="0" y="101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g3a8c74932ca_1_0"/>
          <p:cNvSpPr txBox="1"/>
          <p:nvPr/>
        </p:nvSpPr>
        <p:spPr>
          <a:xfrm>
            <a:off x="615600" y="2791350"/>
            <a:ext cx="7912800" cy="84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95300" lvl="0" marL="45720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200"/>
              <a:buFont typeface="Montserrat"/>
              <a:buChar char="●"/>
            </a:pPr>
            <a:r>
              <a:rPr b="1" lang="en-US" sz="4200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Pošta</a:t>
            </a:r>
            <a:endParaRPr b="1" sz="4200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95300" lvl="0" marL="45720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200"/>
              <a:buFont typeface="Montserrat"/>
              <a:buChar char="●"/>
            </a:pPr>
            <a:r>
              <a:rPr b="1" lang="en-US" sz="4200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Supermarket</a:t>
            </a:r>
            <a:endParaRPr b="1" sz="4200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95300" lvl="0" marL="45720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200"/>
              <a:buFont typeface="Montserrat"/>
              <a:buChar char="●"/>
            </a:pPr>
            <a:r>
              <a:rPr b="1" lang="en-US" sz="4200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Lékárna</a:t>
            </a:r>
            <a:endParaRPr b="1" sz="4200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95300" lvl="0" marL="45720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200"/>
              <a:buFont typeface="Montserrat"/>
              <a:buChar char="●"/>
            </a:pPr>
            <a:r>
              <a:rPr b="1" lang="en-US" sz="4200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Pekárna</a:t>
            </a:r>
            <a:endParaRPr b="1" sz="4200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95300" lvl="0" marL="45720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200"/>
              <a:buFont typeface="Montserrat"/>
              <a:buChar char="●"/>
            </a:pPr>
            <a:r>
              <a:rPr b="1" lang="en-US" sz="4200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Kavárna</a:t>
            </a:r>
            <a:endParaRPr b="1" sz="4200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95300" lvl="0" marL="45720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200"/>
              <a:buFont typeface="Montserrat"/>
              <a:buChar char="●"/>
            </a:pPr>
            <a:r>
              <a:rPr b="1" lang="en-US" sz="4200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Trafika</a:t>
            </a:r>
            <a:endParaRPr b="1" sz="4200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95300" lvl="0" marL="45720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200"/>
              <a:buFont typeface="Montserrat"/>
              <a:buChar char="●"/>
            </a:pPr>
            <a:r>
              <a:rPr b="1" lang="en-US" sz="4200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Zubař</a:t>
            </a:r>
            <a:endParaRPr b="1" sz="4200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95300" lvl="0" marL="45720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200"/>
              <a:buFont typeface="Montserrat"/>
              <a:buChar char="●"/>
            </a:pPr>
            <a:r>
              <a:rPr b="1" lang="en-US" sz="4200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Veterinář</a:t>
            </a:r>
            <a:endParaRPr b="1" sz="4200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95300" lvl="0" marL="45720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200"/>
              <a:buFont typeface="Montserrat"/>
              <a:buChar char="●"/>
            </a:pPr>
            <a:r>
              <a:rPr b="1" lang="en-US" sz="4200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Fitness centrum</a:t>
            </a:r>
            <a:endParaRPr b="1" sz="4200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00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699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g3a8c74932ca_1_0"/>
          <p:cNvSpPr txBox="1"/>
          <p:nvPr/>
        </p:nvSpPr>
        <p:spPr>
          <a:xfrm>
            <a:off x="8248325" y="2791350"/>
            <a:ext cx="9572100" cy="68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95300" lvl="0" marL="45720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200"/>
              <a:buFont typeface="Montserrat"/>
              <a:buChar char="●"/>
            </a:pPr>
            <a:r>
              <a:rPr b="1" lang="en-US" sz="4200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Výdejní místa balíků</a:t>
            </a:r>
            <a:endParaRPr b="1" sz="4200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95300" lvl="0" marL="45720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200"/>
              <a:buFont typeface="Montserrat"/>
              <a:buChar char="●"/>
            </a:pPr>
            <a:r>
              <a:rPr b="1" lang="en-US" sz="4200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Kadeřnictví kde mluví anglicky</a:t>
            </a:r>
            <a:endParaRPr b="1" sz="4200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95300" lvl="0" marL="45720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200"/>
              <a:buFont typeface="Montserrat"/>
              <a:buChar char="●"/>
            </a:pPr>
            <a:r>
              <a:rPr b="1" lang="en-US" sz="4200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Parky a hřiště</a:t>
            </a:r>
            <a:endParaRPr b="1" sz="4200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95300" lvl="0" marL="45720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200"/>
              <a:buFont typeface="Montserrat"/>
              <a:buChar char="●"/>
            </a:pPr>
            <a:r>
              <a:rPr b="1" lang="en-US" sz="4200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Místo na venčení psů</a:t>
            </a:r>
            <a:endParaRPr b="1" sz="4200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95300" lvl="0" marL="45720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200"/>
              <a:buFont typeface="Montserrat"/>
              <a:buChar char="●"/>
            </a:pPr>
            <a:r>
              <a:rPr b="1" lang="en-US" sz="4200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Historické a zajímavé památky</a:t>
            </a:r>
            <a:endParaRPr b="1" sz="4200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95300" lvl="0" marL="45720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200"/>
              <a:buFont typeface="Montserrat"/>
              <a:buChar char="●"/>
            </a:pPr>
            <a:r>
              <a:rPr b="1" lang="en-US" sz="4200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Zajímavosti k vidění</a:t>
            </a:r>
            <a:endParaRPr b="1" sz="4200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95300" lvl="0" marL="45720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200"/>
              <a:buFont typeface="Montserrat"/>
              <a:buChar char="●"/>
            </a:pPr>
            <a:r>
              <a:rPr b="1" lang="en-US" sz="4200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Místa, která mohou připomenout domov</a:t>
            </a:r>
            <a:endParaRPr b="1" sz="4200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95300" lvl="0" marL="45720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200"/>
              <a:buFont typeface="Montserrat"/>
              <a:buChar char="●"/>
            </a:pPr>
            <a:r>
              <a:rPr b="1" lang="en-US" sz="4200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Užitečné zkratky</a:t>
            </a:r>
            <a:endParaRPr b="1" sz="4200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a8c74932ca_0_50"/>
          <p:cNvSpPr/>
          <p:nvPr/>
        </p:nvSpPr>
        <p:spPr>
          <a:xfrm>
            <a:off x="0" y="1028700"/>
            <a:ext cx="18592800" cy="1585200"/>
          </a:xfrm>
          <a:prstGeom prst="rect">
            <a:avLst/>
          </a:prstGeom>
          <a:solidFill>
            <a:srgbClr val="BB24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3a8c74932ca_0_50"/>
          <p:cNvSpPr txBox="1"/>
          <p:nvPr/>
        </p:nvSpPr>
        <p:spPr>
          <a:xfrm>
            <a:off x="805499" y="1298850"/>
            <a:ext cx="17482500" cy="10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INFO NA WEBU BEC</a:t>
            </a:r>
            <a:endParaRPr/>
          </a:p>
        </p:txBody>
      </p:sp>
      <p:sp>
        <p:nvSpPr>
          <p:cNvPr id="176" name="Google Shape;176;g3a8c74932ca_0_50"/>
          <p:cNvSpPr/>
          <p:nvPr/>
        </p:nvSpPr>
        <p:spPr>
          <a:xfrm>
            <a:off x="14729838" y="1314550"/>
            <a:ext cx="2954850" cy="1013499"/>
          </a:xfrm>
          <a:custGeom>
            <a:rect b="b" l="l" r="r" t="t"/>
            <a:pathLst>
              <a:path extrusionOk="0" h="1013499" w="2954850">
                <a:moveTo>
                  <a:pt x="0" y="0"/>
                </a:moveTo>
                <a:lnTo>
                  <a:pt x="2954850" y="0"/>
                </a:lnTo>
                <a:lnTo>
                  <a:pt x="2954850" y="1013500"/>
                </a:lnTo>
                <a:lnTo>
                  <a:pt x="0" y="101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77" name="Google Shape;177;g3a8c74932ca_0_50" title="qr na we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7300" y="3858900"/>
            <a:ext cx="4993401" cy="499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a8c74932ca_0_71"/>
          <p:cNvSpPr/>
          <p:nvPr/>
        </p:nvSpPr>
        <p:spPr>
          <a:xfrm>
            <a:off x="0" y="1028700"/>
            <a:ext cx="18592800" cy="1585200"/>
          </a:xfrm>
          <a:prstGeom prst="rect">
            <a:avLst/>
          </a:prstGeom>
          <a:solidFill>
            <a:srgbClr val="BB24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3a8c74932ca_0_71"/>
          <p:cNvSpPr txBox="1"/>
          <p:nvPr/>
        </p:nvSpPr>
        <p:spPr>
          <a:xfrm>
            <a:off x="805499" y="1298850"/>
            <a:ext cx="17482500" cy="10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MAPY</a:t>
            </a:r>
            <a:endParaRPr/>
          </a:p>
        </p:txBody>
      </p:sp>
      <p:sp>
        <p:nvSpPr>
          <p:cNvPr id="184" name="Google Shape;184;g3a8c74932ca_0_71"/>
          <p:cNvSpPr/>
          <p:nvPr/>
        </p:nvSpPr>
        <p:spPr>
          <a:xfrm>
            <a:off x="14729838" y="1314550"/>
            <a:ext cx="2954850" cy="1013499"/>
          </a:xfrm>
          <a:custGeom>
            <a:rect b="b" l="l" r="r" t="t"/>
            <a:pathLst>
              <a:path extrusionOk="0" h="1013499" w="2954850">
                <a:moveTo>
                  <a:pt x="0" y="0"/>
                </a:moveTo>
                <a:lnTo>
                  <a:pt x="2954850" y="0"/>
                </a:lnTo>
                <a:lnTo>
                  <a:pt x="2954850" y="1013500"/>
                </a:lnTo>
                <a:lnTo>
                  <a:pt x="0" y="101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5" name="Google Shape;185;g3a8c74932ca_0_71"/>
          <p:cNvSpPr txBox="1"/>
          <p:nvPr/>
        </p:nvSpPr>
        <p:spPr>
          <a:xfrm>
            <a:off x="603300" y="3683000"/>
            <a:ext cx="17081400" cy="3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26987" lvl="0" marL="45720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699"/>
              <a:buFont typeface="Montserrat"/>
              <a:buChar char="●"/>
            </a:pPr>
            <a:r>
              <a:rPr b="1" lang="en-US" sz="4699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společný login do Google profilu</a:t>
            </a:r>
            <a:endParaRPr b="1" sz="4699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26987" lvl="0" marL="45720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699"/>
              <a:buFont typeface="Montserrat"/>
              <a:buChar char="●"/>
            </a:pPr>
            <a:r>
              <a:rPr b="1" lang="en-US" sz="4699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prozatím pouze interní pracovní prostředí</a:t>
            </a:r>
            <a:endParaRPr b="1" sz="4699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26987" lvl="0" marL="45720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699"/>
              <a:buFont typeface="Montserrat"/>
              <a:buChar char="●"/>
            </a:pPr>
            <a:r>
              <a:rPr b="1" lang="en-US" sz="4699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složka: scénář, fotky</a:t>
            </a:r>
            <a:endParaRPr b="1" sz="4699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26987" lvl="0" marL="45720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699"/>
              <a:buFont typeface="Montserrat"/>
              <a:buChar char="●"/>
            </a:pPr>
            <a:r>
              <a:rPr b="1" lang="en-US" sz="4699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zároveň i materiál pro další potenciální průvodce</a:t>
            </a:r>
            <a:endParaRPr b="1" sz="4699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a8c74932ca_0_79"/>
          <p:cNvSpPr/>
          <p:nvPr/>
        </p:nvSpPr>
        <p:spPr>
          <a:xfrm>
            <a:off x="0" y="1028700"/>
            <a:ext cx="18592800" cy="1585200"/>
          </a:xfrm>
          <a:prstGeom prst="rect">
            <a:avLst/>
          </a:prstGeom>
          <a:solidFill>
            <a:srgbClr val="BB24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3a8c74932ca_0_79"/>
          <p:cNvSpPr txBox="1"/>
          <p:nvPr/>
        </p:nvSpPr>
        <p:spPr>
          <a:xfrm>
            <a:off x="805499" y="1298850"/>
            <a:ext cx="17482500" cy="10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MOŽNOSTI DO BUDOUCNA</a:t>
            </a:r>
            <a:endParaRPr/>
          </a:p>
        </p:txBody>
      </p:sp>
      <p:sp>
        <p:nvSpPr>
          <p:cNvPr id="192" name="Google Shape;192;g3a8c74932ca_0_79"/>
          <p:cNvSpPr/>
          <p:nvPr/>
        </p:nvSpPr>
        <p:spPr>
          <a:xfrm>
            <a:off x="14729838" y="1314550"/>
            <a:ext cx="2954850" cy="1013499"/>
          </a:xfrm>
          <a:custGeom>
            <a:rect b="b" l="l" r="r" t="t"/>
            <a:pathLst>
              <a:path extrusionOk="0" h="1013499" w="2954850">
                <a:moveTo>
                  <a:pt x="0" y="0"/>
                </a:moveTo>
                <a:lnTo>
                  <a:pt x="2954850" y="0"/>
                </a:lnTo>
                <a:lnTo>
                  <a:pt x="2954850" y="1013500"/>
                </a:lnTo>
                <a:lnTo>
                  <a:pt x="0" y="101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g3a8c74932ca_0_79"/>
          <p:cNvSpPr txBox="1"/>
          <p:nvPr/>
        </p:nvSpPr>
        <p:spPr>
          <a:xfrm>
            <a:off x="603300" y="2997200"/>
            <a:ext cx="17081400" cy="6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26987" lvl="0" marL="45720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699"/>
              <a:buFont typeface="Montserrat"/>
              <a:buChar char="●"/>
            </a:pPr>
            <a:r>
              <a:rPr b="1" lang="en-US" sz="4699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dostupná online verze pro nezávislou procházku, pokud by průvodce byl mimo Brno</a:t>
            </a:r>
            <a:endParaRPr b="1" sz="4699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26987" lvl="0" marL="45720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699"/>
              <a:buFont typeface="Montserrat"/>
              <a:buChar char="●"/>
            </a:pPr>
            <a:r>
              <a:rPr b="1" lang="en-US" sz="4699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audio nahrávka </a:t>
            </a:r>
            <a:endParaRPr b="1" sz="4699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26987" lvl="0" marL="45720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699"/>
              <a:buFont typeface="Montserrat"/>
              <a:buChar char="●"/>
            </a:pPr>
            <a:r>
              <a:rPr b="1" lang="en-US" sz="4699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možnost nabídnout firmám, které chtějí uvítat své nové zaměstnance v okolí sídla </a:t>
            </a:r>
            <a:endParaRPr b="1" sz="4699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26987" lvl="0" marL="45720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699"/>
              <a:buFont typeface="Montserrat"/>
              <a:buChar char="●"/>
            </a:pPr>
            <a:r>
              <a:rPr b="1" lang="en-US" sz="4699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“Kuchařka” přípravy procházky - replikovatelnost v rámci jiné čtvrti nebo i jiného města</a:t>
            </a:r>
            <a:endParaRPr b="1" sz="4699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26987" lvl="0" marL="45720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699"/>
              <a:buFont typeface="Montserrat"/>
              <a:buChar char="●"/>
            </a:pPr>
            <a:r>
              <a:rPr b="1" lang="en-US" sz="4699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spolupráce se subjekty v místě - radnice, knihovna…</a:t>
            </a:r>
            <a:endParaRPr b="1" sz="4699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a8c74932ca_0_86"/>
          <p:cNvSpPr/>
          <p:nvPr/>
        </p:nvSpPr>
        <p:spPr>
          <a:xfrm>
            <a:off x="0" y="1028700"/>
            <a:ext cx="18592800" cy="1585200"/>
          </a:xfrm>
          <a:prstGeom prst="rect">
            <a:avLst/>
          </a:prstGeom>
          <a:solidFill>
            <a:srgbClr val="BB24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3a8c74932ca_0_86"/>
          <p:cNvSpPr txBox="1"/>
          <p:nvPr/>
        </p:nvSpPr>
        <p:spPr>
          <a:xfrm>
            <a:off x="805499" y="1298850"/>
            <a:ext cx="17482500" cy="10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NEJBLIŽŠÍ TERMÍNY</a:t>
            </a:r>
            <a:endParaRPr/>
          </a:p>
        </p:txBody>
      </p:sp>
      <p:sp>
        <p:nvSpPr>
          <p:cNvPr id="200" name="Google Shape;200;g3a8c74932ca_0_86"/>
          <p:cNvSpPr/>
          <p:nvPr/>
        </p:nvSpPr>
        <p:spPr>
          <a:xfrm>
            <a:off x="14729838" y="1314550"/>
            <a:ext cx="2954850" cy="1013499"/>
          </a:xfrm>
          <a:custGeom>
            <a:rect b="b" l="l" r="r" t="t"/>
            <a:pathLst>
              <a:path extrusionOk="0" h="1013499" w="2954850">
                <a:moveTo>
                  <a:pt x="0" y="0"/>
                </a:moveTo>
                <a:lnTo>
                  <a:pt x="2954850" y="0"/>
                </a:lnTo>
                <a:lnTo>
                  <a:pt x="2954850" y="1013500"/>
                </a:lnTo>
                <a:lnTo>
                  <a:pt x="0" y="101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g3a8c74932ca_0_86"/>
          <p:cNvSpPr txBox="1"/>
          <p:nvPr/>
        </p:nvSpPr>
        <p:spPr>
          <a:xfrm>
            <a:off x="603300" y="3683000"/>
            <a:ext cx="17081400" cy="24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26987" lvl="0" marL="45720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699"/>
              <a:buFont typeface="Montserrat"/>
              <a:buChar char="●"/>
            </a:pPr>
            <a:r>
              <a:rPr b="1" lang="en-US" sz="4699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6/6, 10:00 Egle - Královo Pole </a:t>
            </a:r>
            <a:endParaRPr b="1" sz="4699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26987" lvl="0" marL="45720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699"/>
              <a:buFont typeface="Montserrat"/>
              <a:buChar char="●"/>
            </a:pPr>
            <a:r>
              <a:rPr b="1" lang="en-US" sz="4699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16/6 18:00  Frank - Old Brno</a:t>
            </a:r>
            <a:endParaRPr b="1" sz="4699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26987" lvl="0" marL="45720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699"/>
              <a:buFont typeface="Montserrat"/>
              <a:buChar char="●"/>
            </a:pPr>
            <a:r>
              <a:rPr b="1" lang="en-US" sz="4699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20/6 10:00 Karen + Tim - Lužánky</a:t>
            </a:r>
            <a:endParaRPr b="1" sz="4699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31307" y="0"/>
            <a:ext cx="18530187" cy="12322574"/>
          </a:xfrm>
          <a:custGeom>
            <a:rect b="b" l="l" r="r" t="t"/>
            <a:pathLst>
              <a:path extrusionOk="0" h="12322574" w="18530187">
                <a:moveTo>
                  <a:pt x="0" y="0"/>
                </a:moveTo>
                <a:lnTo>
                  <a:pt x="18530186" y="0"/>
                </a:lnTo>
                <a:lnTo>
                  <a:pt x="18530186" y="12322574"/>
                </a:lnTo>
                <a:lnTo>
                  <a:pt x="0" y="123225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2"/>
          <p:cNvSpPr/>
          <p:nvPr/>
        </p:nvSpPr>
        <p:spPr>
          <a:xfrm>
            <a:off x="0" y="-438150"/>
            <a:ext cx="18592800" cy="2269810"/>
          </a:xfrm>
          <a:prstGeom prst="rect">
            <a:avLst/>
          </a:prstGeom>
          <a:solidFill>
            <a:srgbClr val="BB24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13796830" y="7958140"/>
            <a:ext cx="5689819" cy="5694042"/>
          </a:xfrm>
          <a:custGeom>
            <a:rect b="b" l="l" r="r" t="t"/>
            <a:pathLst>
              <a:path extrusionOk="0" h="1708150" w="1706883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F41823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13192208" y="7958140"/>
            <a:ext cx="2390473" cy="1900991"/>
          </a:xfrm>
          <a:custGeom>
            <a:rect b="b" l="l" r="r" t="t"/>
            <a:pathLst>
              <a:path extrusionOk="0" h="1900991" w="2390473">
                <a:moveTo>
                  <a:pt x="0" y="0"/>
                </a:moveTo>
                <a:lnTo>
                  <a:pt x="2390473" y="0"/>
                </a:lnTo>
                <a:lnTo>
                  <a:pt x="2390473" y="1900991"/>
                </a:lnTo>
                <a:lnTo>
                  <a:pt x="0" y="19009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6594" l="0" r="-98491" t="0"/>
            </a:stretch>
          </a:blipFill>
          <a:ln>
            <a:noFill/>
          </a:ln>
        </p:spPr>
      </p:sp>
      <p:sp>
        <p:nvSpPr>
          <p:cNvPr id="102" name="Google Shape;102;p2"/>
          <p:cNvSpPr/>
          <p:nvPr/>
        </p:nvSpPr>
        <p:spPr>
          <a:xfrm>
            <a:off x="714863" y="521950"/>
            <a:ext cx="2954850" cy="1013499"/>
          </a:xfrm>
          <a:custGeom>
            <a:rect b="b" l="l" r="r" t="t"/>
            <a:pathLst>
              <a:path extrusionOk="0" h="1013499" w="2954850">
                <a:moveTo>
                  <a:pt x="0" y="0"/>
                </a:moveTo>
                <a:lnTo>
                  <a:pt x="2954850" y="0"/>
                </a:lnTo>
                <a:lnTo>
                  <a:pt x="2954850" y="1013500"/>
                </a:lnTo>
                <a:lnTo>
                  <a:pt x="0" y="101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" title="guid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9200" y="-378562"/>
            <a:ext cx="14535999" cy="1104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/>
          <p:nvPr/>
        </p:nvSpPr>
        <p:spPr>
          <a:xfrm>
            <a:off x="0" y="542501"/>
            <a:ext cx="18592800" cy="2060700"/>
          </a:xfrm>
          <a:prstGeom prst="rect">
            <a:avLst/>
          </a:prstGeom>
          <a:solidFill>
            <a:srgbClr val="BB24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"/>
          <p:cNvSpPr/>
          <p:nvPr/>
        </p:nvSpPr>
        <p:spPr>
          <a:xfrm rot="-4057920">
            <a:off x="9602896" y="1764558"/>
            <a:ext cx="1616854" cy="1317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978300" y="910040"/>
            <a:ext cx="8870700" cy="10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6" u="none" cap="none" strike="noStrike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brnoexpatcentre.eu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11123199" y="914727"/>
            <a:ext cx="4851600" cy="10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6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start-here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 title="PXL_20250128_17323538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2400" y="-1914525"/>
            <a:ext cx="19405599" cy="1455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/>
          <p:nvPr/>
        </p:nvSpPr>
        <p:spPr>
          <a:xfrm>
            <a:off x="-152400" y="1028700"/>
            <a:ext cx="18592800" cy="1585334"/>
          </a:xfrm>
          <a:prstGeom prst="rect">
            <a:avLst/>
          </a:prstGeom>
          <a:solidFill>
            <a:srgbClr val="BB24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"/>
          <p:cNvSpPr/>
          <p:nvPr/>
        </p:nvSpPr>
        <p:spPr>
          <a:xfrm rot="-4058005">
            <a:off x="9616148" y="1755598"/>
            <a:ext cx="1616950" cy="1604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1028700" y="1307940"/>
            <a:ext cx="8870579" cy="1054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6" u="none" cap="none" strike="noStrike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brnoexpatcentre.eu</a:t>
            </a:r>
            <a:endParaRPr/>
          </a:p>
        </p:txBody>
      </p:sp>
      <p:sp>
        <p:nvSpPr>
          <p:cNvPr id="120" name="Google Shape;120;p4"/>
          <p:cNvSpPr txBox="1"/>
          <p:nvPr/>
        </p:nvSpPr>
        <p:spPr>
          <a:xfrm>
            <a:off x="11000374" y="1307940"/>
            <a:ext cx="3148181" cy="1045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6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events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6" title="visitors (27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43000" y="-317500"/>
            <a:ext cx="21247427" cy="1413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"/>
          <p:cNvSpPr/>
          <p:nvPr/>
        </p:nvSpPr>
        <p:spPr>
          <a:xfrm>
            <a:off x="-1282700" y="442850"/>
            <a:ext cx="20383500" cy="2516400"/>
          </a:xfrm>
          <a:prstGeom prst="rect">
            <a:avLst/>
          </a:prstGeom>
          <a:solidFill>
            <a:srgbClr val="BB24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"/>
          <p:cNvSpPr/>
          <p:nvPr/>
        </p:nvSpPr>
        <p:spPr>
          <a:xfrm>
            <a:off x="13506984" y="436512"/>
            <a:ext cx="3785076" cy="2259576"/>
          </a:xfrm>
          <a:custGeom>
            <a:rect b="b" l="l" r="r" t="t"/>
            <a:pathLst>
              <a:path extrusionOk="0" h="2259576" w="3785076">
                <a:moveTo>
                  <a:pt x="0" y="0"/>
                </a:moveTo>
                <a:lnTo>
                  <a:pt x="3785076" y="0"/>
                </a:lnTo>
                <a:lnTo>
                  <a:pt x="3785076" y="2259576"/>
                </a:lnTo>
                <a:lnTo>
                  <a:pt x="0" y="22595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96601" l="-24896" r="-25934" t="-54794"/>
            </a:stretch>
          </a:blipFill>
          <a:ln>
            <a:noFill/>
          </a:ln>
        </p:spPr>
      </p:sp>
      <p:sp>
        <p:nvSpPr>
          <p:cNvPr id="128" name="Google Shape;128;p6"/>
          <p:cNvSpPr txBox="1"/>
          <p:nvPr/>
        </p:nvSpPr>
        <p:spPr>
          <a:xfrm>
            <a:off x="5131494" y="965690"/>
            <a:ext cx="8042700" cy="12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804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Brno Expat Fair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5" title="volunteer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7000" y="-1160125"/>
            <a:ext cx="18846802" cy="1419032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/>
          <p:nvPr/>
        </p:nvSpPr>
        <p:spPr>
          <a:xfrm>
            <a:off x="0" y="1028700"/>
            <a:ext cx="18592800" cy="1585334"/>
          </a:xfrm>
          <a:prstGeom prst="rect">
            <a:avLst/>
          </a:prstGeom>
          <a:solidFill>
            <a:srgbClr val="BB24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"/>
          <p:cNvSpPr txBox="1"/>
          <p:nvPr/>
        </p:nvSpPr>
        <p:spPr>
          <a:xfrm>
            <a:off x="805501" y="1298850"/>
            <a:ext cx="8294100" cy="10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DOBROVOLNÍCI</a:t>
            </a:r>
            <a:endParaRPr/>
          </a:p>
        </p:txBody>
      </p:sp>
      <p:sp>
        <p:nvSpPr>
          <p:cNvPr id="136" name="Google Shape;136;p5"/>
          <p:cNvSpPr/>
          <p:nvPr/>
        </p:nvSpPr>
        <p:spPr>
          <a:xfrm>
            <a:off x="14926163" y="1314613"/>
            <a:ext cx="2954850" cy="1013499"/>
          </a:xfrm>
          <a:custGeom>
            <a:rect b="b" l="l" r="r" t="t"/>
            <a:pathLst>
              <a:path extrusionOk="0" h="1013499" w="2954850">
                <a:moveTo>
                  <a:pt x="0" y="0"/>
                </a:moveTo>
                <a:lnTo>
                  <a:pt x="2954850" y="0"/>
                </a:lnTo>
                <a:lnTo>
                  <a:pt x="2954850" y="1013500"/>
                </a:lnTo>
                <a:lnTo>
                  <a:pt x="0" y="101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a8c74932ca_0_20"/>
          <p:cNvSpPr/>
          <p:nvPr/>
        </p:nvSpPr>
        <p:spPr>
          <a:xfrm>
            <a:off x="0" y="1028700"/>
            <a:ext cx="18592800" cy="1585200"/>
          </a:xfrm>
          <a:prstGeom prst="rect">
            <a:avLst/>
          </a:prstGeom>
          <a:solidFill>
            <a:srgbClr val="BB24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3a8c74932ca_0_20"/>
          <p:cNvSpPr txBox="1"/>
          <p:nvPr/>
        </p:nvSpPr>
        <p:spPr>
          <a:xfrm>
            <a:off x="805499" y="1298850"/>
            <a:ext cx="17482500" cy="10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“WELCOME TO MY DISTRICT”</a:t>
            </a:r>
            <a:endParaRPr/>
          </a:p>
        </p:txBody>
      </p:sp>
      <p:sp>
        <p:nvSpPr>
          <p:cNvPr id="143" name="Google Shape;143;g3a8c74932ca_0_20"/>
          <p:cNvSpPr txBox="1"/>
          <p:nvPr/>
        </p:nvSpPr>
        <p:spPr>
          <a:xfrm>
            <a:off x="603300" y="2921000"/>
            <a:ext cx="17081400" cy="6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26987" lvl="0" marL="45720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699"/>
              <a:buFont typeface="Montserrat"/>
              <a:buChar char="●"/>
            </a:pPr>
            <a:r>
              <a:rPr b="1" lang="en-US" sz="4699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Inspirace ve Skandinávii</a:t>
            </a:r>
            <a:endParaRPr b="1" sz="4699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26987" lvl="0" marL="45720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699"/>
              <a:buFont typeface="Montserrat"/>
              <a:buChar char="●"/>
            </a:pPr>
            <a:r>
              <a:rPr b="1" lang="en-US" sz="4699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expati z řad dobrovolníků provádějí nově příchozí svou čtvrtí (tým: Indie, USA, Egypt, Litva, Kanada)</a:t>
            </a:r>
            <a:endParaRPr b="1" sz="4699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26987" lvl="0" marL="45720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699"/>
              <a:buFont typeface="Montserrat"/>
              <a:buChar char="●"/>
            </a:pPr>
            <a:r>
              <a:rPr b="1" lang="en-US" sz="4699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kombinace praktických míst a historického kontextu</a:t>
            </a:r>
            <a:endParaRPr b="1" sz="4699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26987" lvl="0" marL="45720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699"/>
              <a:buFont typeface="Montserrat"/>
              <a:buChar char="●"/>
            </a:pPr>
            <a:r>
              <a:rPr b="1" lang="en-US" sz="4699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možnost také pro lidi bydlící v jiné čtvrti k objevení nové části Brna</a:t>
            </a:r>
            <a:endParaRPr b="1" sz="4699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26987" lvl="0" marL="45720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699"/>
              <a:buFont typeface="Montserrat"/>
              <a:buChar char="●"/>
            </a:pPr>
            <a:r>
              <a:rPr b="1" lang="en-US" sz="4699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ideálně vedené expaty OSOBNĚ (online verze / audio výhledově možné)</a:t>
            </a:r>
            <a:endParaRPr b="1" sz="4699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g3a8c74932ca_0_20"/>
          <p:cNvSpPr/>
          <p:nvPr/>
        </p:nvSpPr>
        <p:spPr>
          <a:xfrm>
            <a:off x="15104538" y="1314550"/>
            <a:ext cx="2954850" cy="1013499"/>
          </a:xfrm>
          <a:custGeom>
            <a:rect b="b" l="l" r="r" t="t"/>
            <a:pathLst>
              <a:path extrusionOk="0" h="1013499" w="2954850">
                <a:moveTo>
                  <a:pt x="0" y="0"/>
                </a:moveTo>
                <a:lnTo>
                  <a:pt x="2954850" y="0"/>
                </a:lnTo>
                <a:lnTo>
                  <a:pt x="2954850" y="1013500"/>
                </a:lnTo>
                <a:lnTo>
                  <a:pt x="0" y="101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3a8c74932ca_0_12" title="brainstorm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4800" y="-596987"/>
            <a:ext cx="8191500" cy="1092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3a8c74932ca_0_12" title="brainstorm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300" y="-402175"/>
            <a:ext cx="7899400" cy="1053677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3a8c74932ca_0_12"/>
          <p:cNvSpPr/>
          <p:nvPr/>
        </p:nvSpPr>
        <p:spPr>
          <a:xfrm>
            <a:off x="0" y="1028700"/>
            <a:ext cx="18592800" cy="1585200"/>
          </a:xfrm>
          <a:prstGeom prst="rect">
            <a:avLst/>
          </a:prstGeom>
          <a:solidFill>
            <a:srgbClr val="BB24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3a8c74932ca_0_12"/>
          <p:cNvSpPr txBox="1"/>
          <p:nvPr/>
        </p:nvSpPr>
        <p:spPr>
          <a:xfrm>
            <a:off x="805499" y="1298850"/>
            <a:ext cx="17482500" cy="10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“WELCOME TO MY </a:t>
            </a:r>
            <a:r>
              <a:rPr b="1" lang="en-US" sz="660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DISTRICT”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a8c74932ca_0_43"/>
          <p:cNvSpPr/>
          <p:nvPr/>
        </p:nvSpPr>
        <p:spPr>
          <a:xfrm>
            <a:off x="0" y="1028700"/>
            <a:ext cx="18592800" cy="1585200"/>
          </a:xfrm>
          <a:prstGeom prst="rect">
            <a:avLst/>
          </a:prstGeom>
          <a:solidFill>
            <a:srgbClr val="BB24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3a8c74932ca_0_43"/>
          <p:cNvSpPr txBox="1"/>
          <p:nvPr/>
        </p:nvSpPr>
        <p:spPr>
          <a:xfrm>
            <a:off x="805499" y="1298850"/>
            <a:ext cx="17482500" cy="10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PROCES TVORBY</a:t>
            </a:r>
            <a:endParaRPr/>
          </a:p>
        </p:txBody>
      </p:sp>
      <p:sp>
        <p:nvSpPr>
          <p:cNvPr id="159" name="Google Shape;159;g3a8c74932ca_0_43"/>
          <p:cNvSpPr/>
          <p:nvPr/>
        </p:nvSpPr>
        <p:spPr>
          <a:xfrm>
            <a:off x="14729838" y="1314550"/>
            <a:ext cx="2954850" cy="1013499"/>
          </a:xfrm>
          <a:custGeom>
            <a:rect b="b" l="l" r="r" t="t"/>
            <a:pathLst>
              <a:path extrusionOk="0" h="1013499" w="2954850">
                <a:moveTo>
                  <a:pt x="0" y="0"/>
                </a:moveTo>
                <a:lnTo>
                  <a:pt x="2954850" y="0"/>
                </a:lnTo>
                <a:lnTo>
                  <a:pt x="2954850" y="1013500"/>
                </a:lnTo>
                <a:lnTo>
                  <a:pt x="0" y="101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g3a8c74932ca_0_43"/>
          <p:cNvSpPr txBox="1"/>
          <p:nvPr/>
        </p:nvSpPr>
        <p:spPr>
          <a:xfrm>
            <a:off x="603300" y="2999100"/>
            <a:ext cx="17081400" cy="6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26987" lvl="0" marL="45720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699"/>
              <a:buFont typeface="Montserrat"/>
              <a:buChar char="●"/>
            </a:pPr>
            <a:r>
              <a:rPr b="1" lang="en-US" sz="4699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Výběr čtvrti</a:t>
            </a:r>
            <a:endParaRPr b="1" sz="4699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26987" lvl="0" marL="45720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699"/>
              <a:buFont typeface="Montserrat"/>
              <a:buChar char="●"/>
            </a:pPr>
            <a:r>
              <a:rPr b="1" lang="en-US" sz="4699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Vysvětlení formátu práce s Google mapami a jejich technických možností</a:t>
            </a:r>
            <a:endParaRPr b="1" sz="4699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26987" lvl="0" marL="45720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699"/>
              <a:buFont typeface="Montserrat"/>
              <a:buChar char="●"/>
            </a:pPr>
            <a:r>
              <a:rPr b="1" lang="en-US" sz="4699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Brainstorming typu míst do procházky</a:t>
            </a:r>
            <a:endParaRPr b="1" sz="4699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26987" lvl="0" marL="45720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699"/>
              <a:buFont typeface="Montserrat"/>
              <a:buChar char="●"/>
            </a:pPr>
            <a:r>
              <a:rPr b="1" lang="en-US" sz="4699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Praktické záležitosti (délka, čas konání atp.)</a:t>
            </a:r>
            <a:endParaRPr b="1" sz="4699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26987" lvl="0" marL="45720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699"/>
              <a:buFont typeface="Montserrat"/>
              <a:buChar char="●"/>
            </a:pPr>
            <a:r>
              <a:rPr b="1" lang="en-US" sz="4699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Návrh mapy a vylepšování</a:t>
            </a:r>
            <a:endParaRPr b="1" sz="4699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26987" lvl="0" marL="45720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699"/>
              <a:buFont typeface="Montserrat"/>
              <a:buChar char="●"/>
            </a:pPr>
            <a:r>
              <a:rPr b="1" lang="en-US" sz="4699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tvorba scénáře</a:t>
            </a:r>
            <a:endParaRPr b="1" sz="4699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26987" lvl="0" marL="45720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4699"/>
              <a:buFont typeface="Montserrat"/>
              <a:buChar char="●"/>
            </a:pPr>
            <a:r>
              <a:rPr b="1" lang="en-US" sz="4699">
                <a:solidFill>
                  <a:srgbClr val="111B1E"/>
                </a:solidFill>
                <a:latin typeface="Montserrat"/>
                <a:ea typeface="Montserrat"/>
                <a:cs typeface="Montserrat"/>
                <a:sym typeface="Montserrat"/>
              </a:rPr>
              <a:t>Informace na web</a:t>
            </a:r>
            <a:endParaRPr b="1" sz="4699">
              <a:solidFill>
                <a:srgbClr val="111B1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