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12192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" name="Google Shape;1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" name="Google Shape;2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 title="Banner Brno Buď láska (Обкладинка для Facebook).png"/>
          <p:cNvPicPr preferRelativeResize="0"/>
          <p:nvPr/>
        </p:nvPicPr>
        <p:blipFill rotWithShape="1">
          <a:blip r:embed="rId2">
            <a:alphaModFix amt="11000"/>
          </a:blip>
          <a:srcRect b="0" l="0" r="40881" t="0"/>
          <a:stretch/>
        </p:blipFill>
        <p:spPr>
          <a:xfrm>
            <a:off x="-55117" y="-810300"/>
            <a:ext cx="12247124" cy="7668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A1A2E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9601200" y="-1371600"/>
            <a:ext cx="4572000" cy="4572000"/>
          </a:xfrm>
          <a:prstGeom prst="ellipse">
            <a:avLst/>
          </a:prstGeom>
          <a:solidFill>
            <a:srgbClr val="D4145A">
              <a:alpha val="7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8412480" y="4114800"/>
            <a:ext cx="3657600" cy="3657600"/>
          </a:xfrm>
          <a:prstGeom prst="ellipse">
            <a:avLst/>
          </a:prstGeom>
          <a:solidFill>
            <a:srgbClr val="F4A261">
              <a:alpha val="5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640080" y="640080"/>
            <a:ext cx="8229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4A261"/>
              </a:buClr>
              <a:buSzPts val="1200"/>
              <a:buFont typeface="Calibri"/>
              <a:buNone/>
            </a:pPr>
            <a:r>
              <a:rPr b="1" i="0" lang="en-US" sz="2000" u="none" cap="none" strike="noStrike">
                <a:solidFill>
                  <a:srgbClr val="F4A261"/>
                </a:solidFill>
              </a:rPr>
              <a:t>BRNO BUĎ LÁSKA  </a:t>
            </a:r>
            <a:endParaRPr i="0" sz="2200" u="none" cap="none" strike="noStrike">
              <a:solidFill>
                <a:schemeClr val="dk1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640080" y="1645920"/>
            <a:ext cx="91440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Georgia"/>
              <a:buNone/>
            </a:pPr>
            <a:r>
              <a:rPr b="1" i="0" lang="en-US" sz="50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Hledáme místa, kde se bude dít láska</a:t>
            </a:r>
            <a:endParaRPr b="0" i="0" sz="5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640080" y="4206240"/>
            <a:ext cx="91440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E5EC"/>
              </a:buClr>
              <a:buSzPts val="2000"/>
              <a:buFont typeface="Georgia"/>
              <a:buNone/>
            </a:pPr>
            <a:r>
              <a:rPr b="0" i="1" lang="en-US" sz="2100" u="none" cap="none" strike="noStrike">
                <a:solidFill>
                  <a:srgbClr val="FFE5EC"/>
                </a:solidFill>
                <a:latin typeface="Georgia"/>
                <a:ea typeface="Georgia"/>
                <a:cs typeface="Georgia"/>
                <a:sym typeface="Georgia"/>
              </a:rPr>
              <a:t>Multižánrový </a:t>
            </a:r>
            <a:r>
              <a:rPr i="1" lang="en-US" sz="2100">
                <a:solidFill>
                  <a:srgbClr val="FFE5EC"/>
                </a:solidFill>
                <a:latin typeface="Georgia"/>
                <a:ea typeface="Georgia"/>
                <a:cs typeface="Georgia"/>
                <a:sym typeface="Georgia"/>
              </a:rPr>
              <a:t>ukrajinsko-český </a:t>
            </a:r>
            <a:r>
              <a:rPr b="0" i="1" lang="en-US" sz="2100" u="none" cap="none" strike="noStrike">
                <a:solidFill>
                  <a:srgbClr val="FFE5EC"/>
                </a:solidFill>
                <a:latin typeface="Georgia"/>
                <a:ea typeface="Georgia"/>
                <a:cs typeface="Georgia"/>
                <a:sym typeface="Georgia"/>
              </a:rPr>
              <a:t>festival 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/>
          <p:nvPr/>
        </p:nvSpPr>
        <p:spPr>
          <a:xfrm>
            <a:off x="640080" y="5341210"/>
            <a:ext cx="548700" cy="36600"/>
          </a:xfrm>
          <a:prstGeom prst="rect">
            <a:avLst/>
          </a:prstGeom>
          <a:solidFill>
            <a:srgbClr val="D4145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3" name="Google Shape;23;p3"/>
          <p:cNvSpPr/>
          <p:nvPr/>
        </p:nvSpPr>
        <p:spPr>
          <a:xfrm>
            <a:off x="640080" y="5478370"/>
            <a:ext cx="10058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E5EC"/>
              </a:buClr>
              <a:buSzPts val="1400"/>
              <a:buFont typeface="Calibri"/>
              <a:buNone/>
            </a:pPr>
            <a:r>
              <a:rPr lang="en-US" sz="1600">
                <a:solidFill>
                  <a:srgbClr val="FFE5EC"/>
                </a:solidFill>
                <a:latin typeface="Calibri"/>
                <a:ea typeface="Calibri"/>
                <a:cs typeface="Calibri"/>
                <a:sym typeface="Calibri"/>
              </a:rPr>
              <a:t>19</a:t>
            </a:r>
            <a:r>
              <a:rPr b="0" i="0" lang="en-US" sz="1600" u="none" cap="none" strike="noStrike">
                <a:solidFill>
                  <a:srgbClr val="FFE5EC"/>
                </a:solidFill>
                <a:latin typeface="Calibri"/>
                <a:ea typeface="Calibri"/>
                <a:cs typeface="Calibri"/>
                <a:sym typeface="Calibri"/>
              </a:rPr>
              <a:t>.—24. srpna 2026  ·  Brno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640080" y="5844130"/>
            <a:ext cx="10058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100"/>
              <a:buFont typeface="Calibri"/>
              <a:buNone/>
            </a:pPr>
            <a:r>
              <a:rPr b="1" lang="en-US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WWW.BRNOBUDLASKA.CZ</a:t>
            </a:r>
            <a:endParaRPr b="1" i="0" sz="1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640080" y="457200"/>
            <a:ext cx="5486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4145A"/>
              </a:buClr>
              <a:buSzPts val="1100"/>
              <a:buFont typeface="Calibri"/>
              <a:buNone/>
            </a:pPr>
            <a:r>
              <a:rPr b="1" i="0" lang="en-US" sz="1300" u="none" cap="none" strike="noStrike">
                <a:solidFill>
                  <a:srgbClr val="D4145A"/>
                </a:solidFill>
              </a:rPr>
              <a:t>01  ·  ODKUD VYRŮSTÁME</a:t>
            </a:r>
            <a:endParaRPr i="0" sz="1300" u="none" cap="none" strike="noStrike">
              <a:solidFill>
                <a:schemeClr val="dk1"/>
              </a:solidFill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640080" y="868680"/>
            <a:ext cx="10972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3600"/>
              <a:buFont typeface="Georgia"/>
              <a:buNone/>
            </a:pPr>
            <a:r>
              <a:rPr b="1" i="0" lang="en-US" sz="3600" u="none" cap="none" strike="noStrike">
                <a:solidFill>
                  <a:srgbClr val="1A1A2E"/>
                </a:solidFill>
                <a:latin typeface="Georgia"/>
                <a:ea typeface="Georgia"/>
                <a:cs typeface="Georgia"/>
                <a:sym typeface="Georgia"/>
              </a:rPr>
              <a:t>Z oslav Dne nezávislosti Ukrajiny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640080" y="2194560"/>
            <a:ext cx="530352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500"/>
              <a:buFont typeface="Calibri"/>
              <a:buNone/>
            </a:pPr>
            <a:r>
              <a:rPr i="0" lang="en-US" sz="1600" u="none" cap="none" strike="noStrike">
                <a:solidFill>
                  <a:srgbClr val="374151"/>
                </a:solidFill>
              </a:rPr>
              <a:t>24. srpen je pro Ukrajince Dnem nezávislosti. V Brně ho ukrajinská komunita slaví už řadu let</a:t>
            </a:r>
            <a:r>
              <a:rPr lang="en-US" sz="1600">
                <a:solidFill>
                  <a:srgbClr val="374151"/>
                </a:solidFill>
              </a:rPr>
              <a:t>: </a:t>
            </a:r>
            <a:r>
              <a:rPr i="0" lang="en-US" sz="1600" u="none" cap="none" strike="noStrike">
                <a:solidFill>
                  <a:srgbClr val="374151"/>
                </a:solidFill>
              </a:rPr>
              <a:t>nejdřív komorně, od roku 2022 stále </a:t>
            </a:r>
            <a:r>
              <a:rPr lang="en-US" sz="1600">
                <a:solidFill>
                  <a:srgbClr val="374151"/>
                </a:solidFill>
              </a:rPr>
              <a:t>viditelněji</a:t>
            </a:r>
            <a:r>
              <a:rPr i="0" lang="en-US" sz="1600" u="none" cap="none" strike="noStrike">
                <a:solidFill>
                  <a:srgbClr val="374151"/>
                </a:solidFill>
              </a:rPr>
              <a:t> ve veřejném prostoru.</a:t>
            </a:r>
            <a:endParaRPr i="0" sz="1600" u="none" cap="none" strike="noStrike">
              <a:solidFill>
                <a:schemeClr val="dk1"/>
              </a:solidFill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640080" y="3686075"/>
            <a:ext cx="5303400" cy="173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500"/>
              <a:buFont typeface="Calibri"/>
              <a:buNone/>
            </a:pPr>
            <a:r>
              <a:rPr i="0" lang="en-US" sz="1600" u="none" cap="none" strike="noStrike">
                <a:solidFill>
                  <a:srgbClr val="374151"/>
                </a:solidFill>
              </a:rPr>
              <a:t>Z této tradice jsme v roce 2025 udělali festival pod jménem Brno buď Láska. Pětidenní program, který spojuje ukrajinskou a českou kulturní scénu, otevírá dialog a zve celé město k oslavě sounáležitosti.</a:t>
            </a:r>
            <a:endParaRPr i="0" sz="1600" u="none" cap="none" strike="noStrike">
              <a:solidFill>
                <a:schemeClr val="dk1"/>
              </a:solidFill>
            </a:endParaRPr>
          </a:p>
        </p:txBody>
      </p:sp>
      <p:sp>
        <p:nvSpPr>
          <p:cNvPr id="34" name="Google Shape;34;p4"/>
          <p:cNvSpPr/>
          <p:nvPr/>
        </p:nvSpPr>
        <p:spPr>
          <a:xfrm>
            <a:off x="640080" y="5571464"/>
            <a:ext cx="53034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D4145A"/>
              </a:buClr>
              <a:buSzPts val="1400"/>
              <a:buFont typeface="Calibri"/>
              <a:buNone/>
            </a:pPr>
            <a:r>
              <a:rPr b="1" i="1" lang="en-US" sz="1600" u="none" cap="none" strike="noStrike">
                <a:solidFill>
                  <a:srgbClr val="D4145A"/>
                </a:solidFill>
              </a:rPr>
              <a:t>V roce 2026 přichází druhý ročník pod tímto názvem — a my hledáme místa, která se stanou součástí</a:t>
            </a:r>
            <a:r>
              <a:rPr b="1" i="1" lang="en-US" sz="1600">
                <a:solidFill>
                  <a:srgbClr val="D4145A"/>
                </a:solidFill>
              </a:rPr>
              <a:t> festivalu.</a:t>
            </a:r>
            <a:endParaRPr i="0" sz="1600" u="none" cap="none" strike="noStrike">
              <a:solidFill>
                <a:schemeClr val="dk1"/>
              </a:solidFill>
            </a:endParaRPr>
          </a:p>
        </p:txBody>
      </p:sp>
      <p:pic>
        <p:nvPicPr>
          <p:cNvPr id="35" name="Google Shape;35;p4" title="MAJS155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9525" y="2305005"/>
            <a:ext cx="5943598" cy="3964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F5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/>
          <p:nvPr/>
        </p:nvSpPr>
        <p:spPr>
          <a:xfrm>
            <a:off x="640080" y="457200"/>
            <a:ext cx="5486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4145A"/>
              </a:buClr>
              <a:buSzPts val="1100"/>
              <a:buFont typeface="Calibri"/>
              <a:buNone/>
            </a:pPr>
            <a:r>
              <a:rPr b="1" i="0" lang="en-US" sz="1300" u="none" cap="none" strike="noStrike">
                <a:solidFill>
                  <a:srgbClr val="D4145A"/>
                </a:solidFill>
              </a:rPr>
              <a:t>02  ·  CO BUDE V SRPNU 2026</a:t>
            </a:r>
            <a:endParaRPr i="0" sz="1300" u="none" cap="none" strike="noStrike">
              <a:solidFill>
                <a:schemeClr val="dk1"/>
              </a:solidFill>
            </a:endParaRPr>
          </a:p>
        </p:txBody>
      </p:sp>
      <p:sp>
        <p:nvSpPr>
          <p:cNvPr id="42" name="Google Shape;42;p5"/>
          <p:cNvSpPr/>
          <p:nvPr/>
        </p:nvSpPr>
        <p:spPr>
          <a:xfrm>
            <a:off x="640080" y="868680"/>
            <a:ext cx="10972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3600"/>
              <a:buFont typeface="Georgia"/>
              <a:buNone/>
            </a:pPr>
            <a:r>
              <a:rPr b="1" i="0" lang="en-US" sz="3600" u="none" cap="none" strike="noStrike">
                <a:solidFill>
                  <a:srgbClr val="1A1A2E"/>
                </a:solidFill>
                <a:latin typeface="Georgia"/>
                <a:ea typeface="Georgia"/>
                <a:cs typeface="Georgia"/>
                <a:sym typeface="Georgia"/>
              </a:rPr>
              <a:t>Pět dní, šest žánrů, celé centrum Brna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5"/>
          <p:cNvSpPr/>
          <p:nvPr/>
        </p:nvSpPr>
        <p:spPr>
          <a:xfrm>
            <a:off x="640080" y="3200400"/>
            <a:ext cx="3520440" cy="1371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rotWithShape="0" algn="bl" dir="5400000" dist="25400">
              <a:srgbClr val="000000">
                <a:alpha val="5882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5"/>
          <p:cNvSpPr/>
          <p:nvPr/>
        </p:nvSpPr>
        <p:spPr>
          <a:xfrm>
            <a:off x="640080" y="3200400"/>
            <a:ext cx="73152" cy="1371600"/>
          </a:xfrm>
          <a:prstGeom prst="rect">
            <a:avLst/>
          </a:prstGeom>
          <a:solidFill>
            <a:srgbClr val="D4145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5"/>
          <p:cNvSpPr/>
          <p:nvPr/>
        </p:nvSpPr>
        <p:spPr>
          <a:xfrm>
            <a:off x="4434840" y="3200400"/>
            <a:ext cx="3520440" cy="1371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rotWithShape="0" algn="bl" dir="5400000" dist="25400">
              <a:srgbClr val="000000">
                <a:alpha val="5882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5"/>
          <p:cNvSpPr/>
          <p:nvPr/>
        </p:nvSpPr>
        <p:spPr>
          <a:xfrm>
            <a:off x="4434840" y="3200400"/>
            <a:ext cx="73152" cy="1371600"/>
          </a:xfrm>
          <a:prstGeom prst="rect">
            <a:avLst/>
          </a:prstGeom>
          <a:solidFill>
            <a:srgbClr val="D4145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5"/>
          <p:cNvSpPr/>
          <p:nvPr/>
        </p:nvSpPr>
        <p:spPr>
          <a:xfrm>
            <a:off x="845847" y="3313930"/>
            <a:ext cx="3108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800"/>
              <a:buFont typeface="Georgia"/>
              <a:buNone/>
            </a:pPr>
            <a:r>
              <a:rPr b="1" i="0" lang="en-US" sz="1800" u="none" cap="none" strike="noStrike">
                <a:solidFill>
                  <a:srgbClr val="1A1A2E"/>
                </a:solidFill>
                <a:latin typeface="Georgia"/>
                <a:ea typeface="Georgia"/>
                <a:cs typeface="Georgia"/>
                <a:sym typeface="Georgia"/>
              </a:rPr>
              <a:t>Divadlo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5"/>
          <p:cNvSpPr/>
          <p:nvPr/>
        </p:nvSpPr>
        <p:spPr>
          <a:xfrm>
            <a:off x="845847" y="3816850"/>
            <a:ext cx="3108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100"/>
              <a:buFont typeface="Calibri"/>
              <a:buNone/>
            </a:pPr>
            <a:r>
              <a:rPr b="0" i="0" lang="en-US" u="none" cap="none" strike="noStrike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ukrajinské soubory v ČR </a:t>
            </a:r>
            <a:endParaRPr b="0" i="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4434838" y="1689975"/>
            <a:ext cx="3520500" cy="1371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rotWithShape="0" algn="bl" dir="5400000" dist="25400">
              <a:srgbClr val="000000">
                <a:alpha val="5882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5"/>
          <p:cNvSpPr/>
          <p:nvPr/>
        </p:nvSpPr>
        <p:spPr>
          <a:xfrm>
            <a:off x="4434825" y="1689975"/>
            <a:ext cx="73200" cy="1371600"/>
          </a:xfrm>
          <a:prstGeom prst="rect">
            <a:avLst/>
          </a:prstGeom>
          <a:solidFill>
            <a:srgbClr val="D4145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5"/>
          <p:cNvSpPr/>
          <p:nvPr/>
        </p:nvSpPr>
        <p:spPr>
          <a:xfrm>
            <a:off x="4709158" y="1872855"/>
            <a:ext cx="3108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800"/>
              <a:buFont typeface="Georgia"/>
              <a:buNone/>
            </a:pPr>
            <a:r>
              <a:rPr b="1" i="0" lang="en-US" sz="1800" u="none" cap="none" strike="noStrike">
                <a:solidFill>
                  <a:srgbClr val="1A1A2E"/>
                </a:solidFill>
                <a:latin typeface="Georgia"/>
                <a:ea typeface="Georgia"/>
                <a:cs typeface="Georgia"/>
                <a:sym typeface="Georgia"/>
              </a:rPr>
              <a:t>Film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5"/>
          <p:cNvSpPr/>
          <p:nvPr/>
        </p:nvSpPr>
        <p:spPr>
          <a:xfrm>
            <a:off x="4709158" y="2375775"/>
            <a:ext cx="3108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100"/>
              <a:buFont typeface="Calibri"/>
              <a:buNone/>
            </a:pPr>
            <a:r>
              <a:rPr b="0" i="0" lang="en-US" u="none" cap="none" strike="noStrike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festivalová projekce, dokumenty, dialog </a:t>
            </a:r>
            <a:endParaRPr b="0" i="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5"/>
          <p:cNvSpPr/>
          <p:nvPr/>
        </p:nvSpPr>
        <p:spPr>
          <a:xfrm>
            <a:off x="640080" y="4754880"/>
            <a:ext cx="3520500" cy="1371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rotWithShape="0" algn="bl" dir="5400000" dist="25400">
              <a:srgbClr val="000000">
                <a:alpha val="588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5"/>
          <p:cNvSpPr/>
          <p:nvPr/>
        </p:nvSpPr>
        <p:spPr>
          <a:xfrm>
            <a:off x="640080" y="4754880"/>
            <a:ext cx="73152" cy="1371600"/>
          </a:xfrm>
          <a:prstGeom prst="rect">
            <a:avLst/>
          </a:prstGeom>
          <a:solidFill>
            <a:srgbClr val="D4145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5"/>
          <p:cNvSpPr/>
          <p:nvPr/>
        </p:nvSpPr>
        <p:spPr>
          <a:xfrm>
            <a:off x="914400" y="4937760"/>
            <a:ext cx="3108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800"/>
              <a:buFont typeface="Georgia"/>
              <a:buNone/>
            </a:pPr>
            <a:r>
              <a:rPr b="1" i="0" lang="en-US" sz="1800" u="none" cap="none" strike="noStrike">
                <a:solidFill>
                  <a:srgbClr val="1A1A2E"/>
                </a:solidFill>
                <a:latin typeface="Georgia"/>
                <a:ea typeface="Georgia"/>
                <a:cs typeface="Georgia"/>
                <a:sym typeface="Georgia"/>
              </a:rPr>
              <a:t>Jarmark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914400" y="5440680"/>
            <a:ext cx="3108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100"/>
              <a:buFont typeface="Calibri"/>
              <a:buNone/>
            </a:pPr>
            <a:r>
              <a:rPr lang="en-US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řemeslo a tradice</a:t>
            </a:r>
            <a:endParaRPr b="0" i="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4434840" y="4754880"/>
            <a:ext cx="3520440" cy="1371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rotWithShape="0" algn="bl" dir="5400000" dist="25400">
              <a:srgbClr val="000000">
                <a:alpha val="5882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4434840" y="4754880"/>
            <a:ext cx="73152" cy="1371600"/>
          </a:xfrm>
          <a:prstGeom prst="rect">
            <a:avLst/>
          </a:prstGeom>
          <a:solidFill>
            <a:srgbClr val="D4145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4640622" y="3313935"/>
            <a:ext cx="3108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800"/>
              <a:buFont typeface="Georgia"/>
              <a:buNone/>
            </a:pPr>
            <a:r>
              <a:rPr b="1" i="0" lang="en-US" sz="1800" u="none" cap="none" strike="noStrike">
                <a:solidFill>
                  <a:srgbClr val="1A1A2E"/>
                </a:solidFill>
                <a:latin typeface="Georgia"/>
                <a:ea typeface="Georgia"/>
                <a:cs typeface="Georgia"/>
                <a:sym typeface="Georgia"/>
              </a:rPr>
              <a:t>Výtvarné umění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5"/>
          <p:cNvSpPr/>
          <p:nvPr/>
        </p:nvSpPr>
        <p:spPr>
          <a:xfrm>
            <a:off x="4640622" y="3816855"/>
            <a:ext cx="3108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100"/>
              <a:buFont typeface="Calibri"/>
              <a:buNone/>
            </a:pPr>
            <a:r>
              <a:rPr b="0" i="0" lang="en-US" u="none" cap="none" strike="noStrike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výstav</a:t>
            </a:r>
            <a:r>
              <a:rPr lang="en-US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y uměleckých děl i fotek</a:t>
            </a:r>
            <a:endParaRPr b="0" i="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5"/>
          <p:cNvSpPr/>
          <p:nvPr/>
        </p:nvSpPr>
        <p:spPr>
          <a:xfrm>
            <a:off x="640075" y="1689980"/>
            <a:ext cx="3520500" cy="1371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rotWithShape="0" algn="bl" dir="5400000" dist="25400">
              <a:srgbClr val="000000">
                <a:alpha val="5882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5"/>
          <p:cNvSpPr/>
          <p:nvPr/>
        </p:nvSpPr>
        <p:spPr>
          <a:xfrm>
            <a:off x="640050" y="1689980"/>
            <a:ext cx="73200" cy="1371600"/>
          </a:xfrm>
          <a:prstGeom prst="rect">
            <a:avLst/>
          </a:prstGeom>
          <a:solidFill>
            <a:srgbClr val="D4145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5"/>
          <p:cNvSpPr/>
          <p:nvPr/>
        </p:nvSpPr>
        <p:spPr>
          <a:xfrm>
            <a:off x="4640645" y="4914848"/>
            <a:ext cx="3108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800"/>
              <a:buFont typeface="Georgia"/>
              <a:buNone/>
            </a:pPr>
            <a:r>
              <a:rPr b="1" i="0" lang="en-US" sz="1800" u="none" cap="none" strike="noStrike">
                <a:solidFill>
                  <a:srgbClr val="1A1A2E"/>
                </a:solidFill>
                <a:latin typeface="Georgia"/>
                <a:ea typeface="Georgia"/>
                <a:cs typeface="Georgia"/>
                <a:sym typeface="Georgia"/>
              </a:rPr>
              <a:t>Gastronomie a komunita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4640645" y="5417768"/>
            <a:ext cx="3108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100"/>
              <a:buFont typeface="Calibri"/>
              <a:buNone/>
            </a:pPr>
            <a:r>
              <a:rPr b="0" i="0" lang="en-US" u="none" cap="none" strike="noStrike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ukrajinská kuchyně, řemesla, rodinné odpoledne</a:t>
            </a:r>
            <a:endParaRPr b="0" i="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640080" y="6400800"/>
            <a:ext cx="10972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100"/>
              <a:buFont typeface="Calibri"/>
              <a:buNone/>
            </a:pPr>
            <a:r>
              <a:rPr b="0" i="1" lang="en-US" sz="11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Pořádá Ukrajinská iniciativa jižní Moravy s podporou Statutárního města Brna a Jihomoravského kraje.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5" title="MAJS991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7680" y="2574925"/>
            <a:ext cx="3931919" cy="262255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5"/>
          <p:cNvSpPr/>
          <p:nvPr/>
        </p:nvSpPr>
        <p:spPr>
          <a:xfrm>
            <a:off x="845838" y="1804205"/>
            <a:ext cx="3108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800"/>
              <a:buFont typeface="Georgia"/>
              <a:buNone/>
            </a:pPr>
            <a:r>
              <a:rPr b="1" i="0" lang="en-US" sz="1800" u="none" cap="none" strike="noStrike">
                <a:solidFill>
                  <a:srgbClr val="1A1A2E"/>
                </a:solidFill>
                <a:latin typeface="Georgia"/>
                <a:ea typeface="Georgia"/>
                <a:cs typeface="Georgia"/>
                <a:sym typeface="Georgia"/>
              </a:rPr>
              <a:t>Hudba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5"/>
          <p:cNvSpPr/>
          <p:nvPr/>
        </p:nvSpPr>
        <p:spPr>
          <a:xfrm>
            <a:off x="845838" y="2307125"/>
            <a:ext cx="3108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100"/>
              <a:buFont typeface="Calibri"/>
              <a:buNone/>
            </a:pPr>
            <a:r>
              <a:rPr b="0" i="0" lang="en-US" u="none" cap="none" strike="noStrike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koncerty, scéna ukrajinských i českých interpretů</a:t>
            </a:r>
            <a:endParaRPr b="0" i="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"/>
          <p:cNvSpPr/>
          <p:nvPr/>
        </p:nvSpPr>
        <p:spPr>
          <a:xfrm>
            <a:off x="640080" y="457200"/>
            <a:ext cx="5486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4145A"/>
              </a:buClr>
              <a:buSzPts val="1100"/>
              <a:buFont typeface="Calibri"/>
              <a:buNone/>
            </a:pPr>
            <a:r>
              <a:rPr b="1" i="0" lang="en-US" sz="1300" u="none" cap="none" strike="noStrike">
                <a:solidFill>
                  <a:srgbClr val="D4145A"/>
                </a:solidFill>
              </a:rPr>
              <a:t>03  ·  PROČ S NÁMI</a:t>
            </a:r>
            <a:endParaRPr i="0" sz="1300" u="none" cap="none" strike="noStrike">
              <a:solidFill>
                <a:schemeClr val="dk1"/>
              </a:solidFill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640080" y="868680"/>
            <a:ext cx="10972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3600"/>
              <a:buFont typeface="Georgia"/>
              <a:buNone/>
            </a:pPr>
            <a:r>
              <a:rPr b="1" i="0" lang="en-US" sz="3600" u="none" cap="none" strike="noStrike">
                <a:solidFill>
                  <a:srgbClr val="1A1A2E"/>
                </a:solidFill>
                <a:latin typeface="Georgia"/>
                <a:ea typeface="Georgia"/>
                <a:cs typeface="Georgia"/>
                <a:sym typeface="Georgia"/>
              </a:rPr>
              <a:t>Co váš prostor získá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640080" y="172272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E5EC"/>
              </a:buClr>
              <a:buSzPts val="4400"/>
              <a:buFont typeface="Georgia"/>
              <a:buNone/>
            </a:pPr>
            <a:r>
              <a:rPr b="1" i="0" lang="en-US" sz="4400" u="none" cap="none" strike="noStrike">
                <a:solidFill>
                  <a:srgbClr val="FFE5EC"/>
                </a:solidFill>
                <a:latin typeface="Georgia"/>
                <a:ea typeface="Georgia"/>
                <a:cs typeface="Georgia"/>
                <a:sym typeface="Georgia"/>
              </a:rPr>
              <a:t>01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1645920" y="1768444"/>
            <a:ext cx="4389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Nové publikum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645925" y="2155621"/>
            <a:ext cx="4389000" cy="81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300"/>
              <a:buFont typeface="Calibri"/>
              <a:buNone/>
            </a:pPr>
            <a:r>
              <a:rPr b="0" i="0" lang="en-US" sz="1500" u="none" cap="none" strike="noStrike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Festival přivádí návštěvníky, kteří se s vaším prostorem možná setkávají poprvé. Příležitost rozšířit komunitu.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6"/>
          <p:cNvSpPr/>
          <p:nvPr/>
        </p:nvSpPr>
        <p:spPr>
          <a:xfrm>
            <a:off x="640075" y="303209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E5EC"/>
              </a:buClr>
              <a:buSzPts val="4400"/>
              <a:buFont typeface="Georgia"/>
              <a:buNone/>
            </a:pPr>
            <a:r>
              <a:rPr b="1" i="0" lang="en-US" sz="4400" u="none" cap="none" strike="noStrike">
                <a:solidFill>
                  <a:srgbClr val="FFE5EC"/>
                </a:solidFill>
                <a:latin typeface="Georgia"/>
                <a:ea typeface="Georgia"/>
                <a:cs typeface="Georgia"/>
                <a:sym typeface="Georgia"/>
              </a:rPr>
              <a:t>02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6"/>
          <p:cNvSpPr/>
          <p:nvPr/>
        </p:nvSpPr>
        <p:spPr>
          <a:xfrm>
            <a:off x="1645915" y="3077815"/>
            <a:ext cx="4389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Silná hodnotová pozice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6"/>
          <p:cNvSpPr/>
          <p:nvPr/>
        </p:nvSpPr>
        <p:spPr>
          <a:xfrm>
            <a:off x="1645925" y="3562812"/>
            <a:ext cx="4389000" cy="67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300"/>
              <a:buFont typeface="Calibri"/>
              <a:buNone/>
            </a:pPr>
            <a:r>
              <a:rPr b="0" i="0" lang="en-US" sz="1500" u="none" cap="none" strike="noStrike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Spojení s tématem solidarity, kultury a otevřené společnosti. 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6"/>
          <p:cNvSpPr/>
          <p:nvPr/>
        </p:nvSpPr>
        <p:spPr>
          <a:xfrm>
            <a:off x="640080" y="429768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E5EC"/>
              </a:buClr>
              <a:buSzPts val="4400"/>
              <a:buFont typeface="Georgia"/>
              <a:buNone/>
            </a:pPr>
            <a:r>
              <a:rPr b="1" i="0" lang="en-US" sz="4400" u="none" cap="none" strike="noStrike">
                <a:solidFill>
                  <a:srgbClr val="FFE5EC"/>
                </a:solidFill>
                <a:latin typeface="Georgia"/>
                <a:ea typeface="Georgia"/>
                <a:cs typeface="Georgia"/>
                <a:sym typeface="Georgia"/>
              </a:rPr>
              <a:t>03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6"/>
          <p:cNvSpPr/>
          <p:nvPr/>
        </p:nvSpPr>
        <p:spPr>
          <a:xfrm>
            <a:off x="1645920" y="4343400"/>
            <a:ext cx="43891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2000"/>
              <a:buFont typeface="Calibri"/>
              <a:buNone/>
            </a:pPr>
            <a:r>
              <a:rPr b="1" lang="en-US" sz="2000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Viditelnost v komunikaci</a:t>
            </a:r>
            <a:endParaRPr b="1" sz="2000">
              <a:solidFill>
                <a:srgbClr val="1A1A2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6"/>
          <p:cNvSpPr/>
          <p:nvPr/>
        </p:nvSpPr>
        <p:spPr>
          <a:xfrm>
            <a:off x="1645925" y="4818405"/>
            <a:ext cx="4389000" cy="14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300"/>
              <a:buFont typeface="Calibri"/>
              <a:buNone/>
            </a:pPr>
            <a:r>
              <a:rPr lang="en-US" sz="1500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Logo a jméno vašeho prostoru ve všech festivalových materiálech — web, plakáty, program, sociální sítě, mediální výstupy.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300"/>
              <a:buFont typeface="Calibri"/>
              <a:buNone/>
            </a:pPr>
            <a:r>
              <a:t/>
            </a:r>
            <a:endParaRPr sz="1500">
              <a:solidFill>
                <a:srgbClr val="374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6" title="MAJS388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2015" y="1477330"/>
            <a:ext cx="5852160" cy="3903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F5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"/>
          <p:cNvSpPr/>
          <p:nvPr/>
        </p:nvSpPr>
        <p:spPr>
          <a:xfrm>
            <a:off x="640080" y="457200"/>
            <a:ext cx="5486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4145A"/>
              </a:buClr>
              <a:buSzPts val="1100"/>
              <a:buFont typeface="Calibri"/>
              <a:buNone/>
            </a:pPr>
            <a:r>
              <a:rPr b="1" i="0" lang="en-US" sz="1300" u="none" cap="none" strike="noStrike">
                <a:solidFill>
                  <a:srgbClr val="D4145A"/>
                </a:solidFill>
                <a:latin typeface="Calibri"/>
                <a:ea typeface="Calibri"/>
                <a:cs typeface="Calibri"/>
                <a:sym typeface="Calibri"/>
              </a:rPr>
              <a:t>04  ·  CO HLEDÁME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640080" y="868680"/>
            <a:ext cx="10972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3600"/>
              <a:buFont typeface="Georgia"/>
              <a:buNone/>
            </a:pPr>
            <a:r>
              <a:rPr b="1" i="0" lang="en-US" sz="3600" u="none" cap="none" strike="noStrike">
                <a:solidFill>
                  <a:srgbClr val="1A1A2E"/>
                </a:solidFill>
                <a:latin typeface="Georgia"/>
                <a:ea typeface="Georgia"/>
                <a:cs typeface="Georgia"/>
                <a:sym typeface="Georgia"/>
              </a:rPr>
              <a:t>Místa pro festivalový program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553550" y="1940095"/>
            <a:ext cx="5212200" cy="4114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1600" rotWithShape="0" algn="bl" dir="5400000" dist="25400">
              <a:srgbClr val="000000">
                <a:alpha val="784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4" name="Google Shape;94;p7"/>
          <p:cNvSpPr/>
          <p:nvPr/>
        </p:nvSpPr>
        <p:spPr>
          <a:xfrm>
            <a:off x="553550" y="1940095"/>
            <a:ext cx="5212200" cy="548700"/>
          </a:xfrm>
          <a:prstGeom prst="rect">
            <a:avLst/>
          </a:prstGeom>
          <a:solidFill>
            <a:srgbClr val="1A1A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7"/>
          <p:cNvSpPr/>
          <p:nvPr/>
        </p:nvSpPr>
        <p:spPr>
          <a:xfrm>
            <a:off x="736430" y="1940095"/>
            <a:ext cx="4937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JAKÉ PROSTORY POTŘEBUJEME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827870" y="2808775"/>
            <a:ext cx="109800" cy="109800"/>
          </a:xfrm>
          <a:prstGeom prst="rect">
            <a:avLst/>
          </a:prstGeom>
          <a:solidFill>
            <a:srgbClr val="D4145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7" name="Google Shape;97;p7"/>
          <p:cNvSpPr/>
          <p:nvPr/>
        </p:nvSpPr>
        <p:spPr>
          <a:xfrm>
            <a:off x="1102190" y="2671615"/>
            <a:ext cx="45720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300"/>
              <a:buFont typeface="Calibri"/>
              <a:buNone/>
            </a:pPr>
            <a:r>
              <a:rPr b="0" i="0" lang="en-US" sz="1700" u="none" cap="none" strike="noStrike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Koncertní a divadelní sál</a:t>
            </a:r>
            <a:r>
              <a:rPr lang="en-US" sz="1700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7"/>
          <p:cNvSpPr/>
          <p:nvPr/>
        </p:nvSpPr>
        <p:spPr>
          <a:xfrm>
            <a:off x="827870" y="3311695"/>
            <a:ext cx="109800" cy="109800"/>
          </a:xfrm>
          <a:prstGeom prst="rect">
            <a:avLst/>
          </a:prstGeom>
          <a:solidFill>
            <a:srgbClr val="D4145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1102190" y="3174535"/>
            <a:ext cx="45720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300"/>
              <a:buFont typeface="Calibri"/>
              <a:buNone/>
            </a:pPr>
            <a:r>
              <a:rPr b="0" i="0" lang="en-US" sz="1700" u="none" cap="none" strike="noStrike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Galerijní a výstavní prostory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7"/>
          <p:cNvSpPr/>
          <p:nvPr/>
        </p:nvSpPr>
        <p:spPr>
          <a:xfrm>
            <a:off x="827870" y="3871928"/>
            <a:ext cx="109800" cy="109800"/>
          </a:xfrm>
          <a:prstGeom prst="rect">
            <a:avLst/>
          </a:prstGeom>
          <a:solidFill>
            <a:srgbClr val="D4145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1" name="Google Shape;101;p7"/>
          <p:cNvSpPr/>
          <p:nvPr/>
        </p:nvSpPr>
        <p:spPr>
          <a:xfrm>
            <a:off x="1102190" y="3734768"/>
            <a:ext cx="45720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300"/>
              <a:buFont typeface="Calibri"/>
              <a:buNone/>
            </a:pPr>
            <a:r>
              <a:rPr b="0" i="0" lang="en-US" sz="1700" u="none" cap="none" strike="noStrike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Klubové a komorní prostory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7"/>
          <p:cNvSpPr/>
          <p:nvPr/>
        </p:nvSpPr>
        <p:spPr>
          <a:xfrm>
            <a:off x="827870" y="4377819"/>
            <a:ext cx="109800" cy="109800"/>
          </a:xfrm>
          <a:prstGeom prst="rect">
            <a:avLst/>
          </a:prstGeom>
          <a:solidFill>
            <a:srgbClr val="D4145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3" name="Google Shape;103;p7"/>
          <p:cNvSpPr/>
          <p:nvPr/>
        </p:nvSpPr>
        <p:spPr>
          <a:xfrm>
            <a:off x="1102190" y="4240659"/>
            <a:ext cx="45720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300"/>
              <a:buFont typeface="Calibri"/>
              <a:buNone/>
            </a:pPr>
            <a:r>
              <a:rPr b="0" i="0" lang="en-US" sz="1700" u="none" cap="none" strike="noStrike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Místa s gastronomickým zázemím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7"/>
          <p:cNvSpPr/>
          <p:nvPr/>
        </p:nvSpPr>
        <p:spPr>
          <a:xfrm>
            <a:off x="640080" y="6446520"/>
            <a:ext cx="109728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100"/>
              <a:buFont typeface="Calibri"/>
              <a:buNone/>
            </a:pPr>
            <a:r>
              <a:rPr b="0" i="1" lang="en-US" sz="11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Termíny </a:t>
            </a:r>
            <a:r>
              <a:rPr i="1" lang="en-US" sz="1100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festivalu 19</a:t>
            </a:r>
            <a:r>
              <a:rPr b="0" i="1" lang="en-US" sz="11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.—24. srpna 2026. 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7" title="MAJS256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0750" y="1956018"/>
            <a:ext cx="6121452" cy="4082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A1A2E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"/>
          <p:cNvSpPr/>
          <p:nvPr/>
        </p:nvSpPr>
        <p:spPr>
          <a:xfrm>
            <a:off x="-1828800" y="4114800"/>
            <a:ext cx="4572000" cy="4572000"/>
          </a:xfrm>
          <a:prstGeom prst="ellipse">
            <a:avLst/>
          </a:prstGeom>
          <a:solidFill>
            <a:srgbClr val="D4145A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8"/>
          <p:cNvSpPr/>
          <p:nvPr/>
        </p:nvSpPr>
        <p:spPr>
          <a:xfrm>
            <a:off x="9601200" y="-914400"/>
            <a:ext cx="3657600" cy="3657600"/>
          </a:xfrm>
          <a:prstGeom prst="ellipse">
            <a:avLst/>
          </a:prstGeom>
          <a:solidFill>
            <a:srgbClr val="F4A261">
              <a:alpha val="5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8"/>
          <p:cNvSpPr/>
          <p:nvPr/>
        </p:nvSpPr>
        <p:spPr>
          <a:xfrm>
            <a:off x="792230" y="1512175"/>
            <a:ext cx="7315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4A261"/>
              </a:buClr>
              <a:buSzPts val="1200"/>
              <a:buFont typeface="Calibri"/>
              <a:buNone/>
            </a:pPr>
            <a:r>
              <a:rPr b="1" lang="en-US" sz="2000">
                <a:solidFill>
                  <a:srgbClr val="F4A261"/>
                </a:solidFill>
              </a:rPr>
              <a:t>BRNO BUĎ LÁSKA</a:t>
            </a:r>
            <a:endParaRPr i="0" sz="2000" u="none" cap="none" strike="noStrike">
              <a:solidFill>
                <a:schemeClr val="dk1"/>
              </a:solidFill>
            </a:endParaRPr>
          </a:p>
        </p:txBody>
      </p:sp>
      <p:sp>
        <p:nvSpPr>
          <p:cNvPr id="114" name="Google Shape;114;p8"/>
          <p:cNvSpPr/>
          <p:nvPr/>
        </p:nvSpPr>
        <p:spPr>
          <a:xfrm>
            <a:off x="640080" y="2240342"/>
            <a:ext cx="10972800" cy="16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Georgia"/>
              <a:buNone/>
            </a:pPr>
            <a:r>
              <a:rPr b="1" lang="en-US" sz="4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Spolupráce nemusí být jen o prostoru. Pokud vidíte jinou cestu, ozvěte se.  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8"/>
          <p:cNvSpPr/>
          <p:nvPr/>
        </p:nvSpPr>
        <p:spPr>
          <a:xfrm>
            <a:off x="640080" y="4846320"/>
            <a:ext cx="10515600" cy="15544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8"/>
          <p:cNvSpPr/>
          <p:nvPr/>
        </p:nvSpPr>
        <p:spPr>
          <a:xfrm>
            <a:off x="6011709" y="4983480"/>
            <a:ext cx="5486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2200"/>
              <a:buFont typeface="Georgia"/>
              <a:buNone/>
            </a:pPr>
            <a:r>
              <a:rPr b="1" i="0" lang="en-US" sz="2200" u="none" cap="none" strike="noStrike">
                <a:solidFill>
                  <a:srgbClr val="1A1A2E"/>
                </a:solidFill>
                <a:latin typeface="Georgia"/>
                <a:ea typeface="Georgia"/>
                <a:cs typeface="Georgia"/>
                <a:sym typeface="Georgia"/>
              </a:rPr>
              <a:t>Ilnara Dudash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8"/>
          <p:cNvSpPr/>
          <p:nvPr/>
        </p:nvSpPr>
        <p:spPr>
          <a:xfrm>
            <a:off x="6011709" y="5440680"/>
            <a:ext cx="54864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4145A"/>
              </a:buClr>
              <a:buSzPts val="1200"/>
              <a:buFont typeface="Calibri"/>
              <a:buNone/>
            </a:pPr>
            <a:r>
              <a:rPr b="0" i="1" lang="en-US" sz="1200" u="none" cap="none" strike="noStrike">
                <a:solidFill>
                  <a:srgbClr val="D4145A"/>
                </a:solidFill>
                <a:latin typeface="Calibri"/>
                <a:ea typeface="Calibri"/>
                <a:cs typeface="Calibri"/>
                <a:sym typeface="Calibri"/>
              </a:rPr>
              <a:t>pořadatelka festivalu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8"/>
          <p:cNvSpPr/>
          <p:nvPr/>
        </p:nvSpPr>
        <p:spPr>
          <a:xfrm>
            <a:off x="6011709" y="5806440"/>
            <a:ext cx="54864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+420 774 316 330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ilnara@ukrijm.cz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8"/>
          <p:cNvSpPr/>
          <p:nvPr/>
        </p:nvSpPr>
        <p:spPr>
          <a:xfrm>
            <a:off x="903784" y="4983480"/>
            <a:ext cx="5486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2200"/>
              <a:buFont typeface="Georgia"/>
              <a:buNone/>
            </a:pPr>
            <a:r>
              <a:rPr b="1" lang="en-US" sz="2200">
                <a:solidFill>
                  <a:srgbClr val="1A1A2E"/>
                </a:solidFill>
                <a:latin typeface="Georgia"/>
                <a:ea typeface="Georgia"/>
                <a:cs typeface="Georgia"/>
                <a:sym typeface="Georgia"/>
              </a:rPr>
              <a:t>Marek Fišer 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8"/>
          <p:cNvSpPr/>
          <p:nvPr/>
        </p:nvSpPr>
        <p:spPr>
          <a:xfrm>
            <a:off x="903784" y="5440680"/>
            <a:ext cx="54864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4145A"/>
              </a:buClr>
              <a:buSzPts val="1200"/>
              <a:buFont typeface="Calibri"/>
              <a:buNone/>
            </a:pPr>
            <a:r>
              <a:rPr b="0" i="1" lang="en-US" sz="1200" u="none" cap="none" strike="noStrike">
                <a:solidFill>
                  <a:srgbClr val="D4145A"/>
                </a:solidFill>
                <a:latin typeface="Calibri"/>
                <a:ea typeface="Calibri"/>
                <a:cs typeface="Calibri"/>
                <a:sym typeface="Calibri"/>
              </a:rPr>
              <a:t>ředitel</a:t>
            </a:r>
            <a:r>
              <a:rPr i="1" lang="en-US" sz="1200">
                <a:solidFill>
                  <a:srgbClr val="D4145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1" lang="en-US" sz="1200" u="none" cap="none" strike="noStrike">
                <a:solidFill>
                  <a:srgbClr val="D4145A"/>
                </a:solidFill>
                <a:latin typeface="Calibri"/>
                <a:ea typeface="Calibri"/>
                <a:cs typeface="Calibri"/>
                <a:sym typeface="Calibri"/>
              </a:rPr>
              <a:t>festivalu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8"/>
          <p:cNvSpPr/>
          <p:nvPr/>
        </p:nvSpPr>
        <p:spPr>
          <a:xfrm>
            <a:off x="903784" y="5523860"/>
            <a:ext cx="54864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400"/>
              <a:buFont typeface="Calibri"/>
              <a:buNone/>
            </a:pPr>
            <a:r>
              <a:rPr lang="en-US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marek@brnobudlaska.cz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