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8288000" cy="10287000"/>
  <p:notesSz cx="6858000" cy="9144000"/>
  <p:embeddedFontLst>
    <p:embeddedFont>
      <p:font typeface="Arial Bold" panose="020B0604020202020204" charset="0"/>
      <p:regular r:id="rId13"/>
    </p:embeddedFont>
    <p:embeddedFont>
      <p:font typeface="Open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16ABA-5310-43F6-8597-2097ED517840}" v="6" dt="2026-05-25T14:21:03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íčková Veronika (MMB_OK)" userId="2d2eabf5-82df-4344-b6ad-ad9868b84b5c" providerId="ADAL" clId="{9372EBF8-A33D-4537-B5F7-77B4313C39B5}"/>
    <pc:docChg chg="undo custSel addSld modSld sldOrd">
      <pc:chgData name="Majíčková Veronika (MMB_OK)" userId="2d2eabf5-82df-4344-b6ad-ad9868b84b5c" providerId="ADAL" clId="{9372EBF8-A33D-4537-B5F7-77B4313C39B5}" dt="2026-05-25T14:21:47.793" v="44" actId="478"/>
      <pc:docMkLst>
        <pc:docMk/>
      </pc:docMkLst>
      <pc:sldChg chg="modSp">
        <pc:chgData name="Majíčková Veronika (MMB_OK)" userId="2d2eabf5-82df-4344-b6ad-ad9868b84b5c" providerId="ADAL" clId="{9372EBF8-A33D-4537-B5F7-77B4313C39B5}" dt="2026-05-25T14:18:41.999" v="19"/>
        <pc:sldMkLst>
          <pc:docMk/>
          <pc:sldMk cId="0" sldId="258"/>
        </pc:sldMkLst>
        <pc:spChg chg="mod">
          <ac:chgData name="Majíčková Veronika (MMB_OK)" userId="2d2eabf5-82df-4344-b6ad-ad9868b84b5c" providerId="ADAL" clId="{9372EBF8-A33D-4537-B5F7-77B4313C39B5}" dt="2026-05-25T14:18:41.999" v="19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Majíčková Veronika (MMB_OK)" userId="2d2eabf5-82df-4344-b6ad-ad9868b84b5c" providerId="ADAL" clId="{9372EBF8-A33D-4537-B5F7-77B4313C39B5}" dt="2026-05-25T14:18:15.784" v="12" actId="1076"/>
        <pc:sldMkLst>
          <pc:docMk/>
          <pc:sldMk cId="0" sldId="259"/>
        </pc:sldMkLst>
        <pc:grpChg chg="mod">
          <ac:chgData name="Majíčková Veronika (MMB_OK)" userId="2d2eabf5-82df-4344-b6ad-ad9868b84b5c" providerId="ADAL" clId="{9372EBF8-A33D-4537-B5F7-77B4313C39B5}" dt="2026-05-25T14:18:15.784" v="12" actId="1076"/>
          <ac:grpSpMkLst>
            <pc:docMk/>
            <pc:sldMk cId="0" sldId="259"/>
            <ac:grpSpMk id="5" creationId="{00000000-0000-0000-0000-000000000000}"/>
          </ac:grpSpMkLst>
        </pc:grpChg>
      </pc:sldChg>
      <pc:sldChg chg="addSp delSp modSp new mod ord">
        <pc:chgData name="Majíčková Veronika (MMB_OK)" userId="2d2eabf5-82df-4344-b6ad-ad9868b84b5c" providerId="ADAL" clId="{9372EBF8-A33D-4537-B5F7-77B4313C39B5}" dt="2026-05-25T14:21:47.793" v="44" actId="478"/>
        <pc:sldMkLst>
          <pc:docMk/>
          <pc:sldMk cId="3848620337" sldId="265"/>
        </pc:sldMkLst>
        <pc:spChg chg="mod">
          <ac:chgData name="Majíčková Veronika (MMB_OK)" userId="2d2eabf5-82df-4344-b6ad-ad9868b84b5c" providerId="ADAL" clId="{9372EBF8-A33D-4537-B5F7-77B4313C39B5}" dt="2026-05-25T14:18:21.701" v="13"/>
          <ac:spMkLst>
            <pc:docMk/>
            <pc:sldMk cId="3848620337" sldId="265"/>
            <ac:spMk id="5" creationId="{0A62AEB1-7E3D-C3AD-8277-530A0C6E7810}"/>
          </ac:spMkLst>
        </pc:spChg>
        <pc:spChg chg="add mod">
          <ac:chgData name="Majíčková Veronika (MMB_OK)" userId="2d2eabf5-82df-4344-b6ad-ad9868b84b5c" providerId="ADAL" clId="{9372EBF8-A33D-4537-B5F7-77B4313C39B5}" dt="2026-05-25T14:21:03.640" v="39"/>
          <ac:spMkLst>
            <pc:docMk/>
            <pc:sldMk cId="3848620337" sldId="265"/>
            <ac:spMk id="6" creationId="{6F3EA993-D4C7-A2F1-4CFB-B5F33BFD1A8B}"/>
          </ac:spMkLst>
        </pc:spChg>
        <pc:spChg chg="add del mod">
          <ac:chgData name="Majíčková Veronika (MMB_OK)" userId="2d2eabf5-82df-4344-b6ad-ad9868b84b5c" providerId="ADAL" clId="{9372EBF8-A33D-4537-B5F7-77B4313C39B5}" dt="2026-05-25T14:21:47.793" v="44" actId="478"/>
          <ac:spMkLst>
            <pc:docMk/>
            <pc:sldMk cId="3848620337" sldId="265"/>
            <ac:spMk id="8" creationId="{040C40AF-4757-BB1B-E9AF-992D92029664}"/>
          </ac:spMkLst>
        </pc:spChg>
        <pc:grpChg chg="add mod">
          <ac:chgData name="Majíčková Veronika (MMB_OK)" userId="2d2eabf5-82df-4344-b6ad-ad9868b84b5c" providerId="ADAL" clId="{9372EBF8-A33D-4537-B5F7-77B4313C39B5}" dt="2026-05-25T14:18:23.351" v="14" actId="1076"/>
          <ac:grpSpMkLst>
            <pc:docMk/>
            <pc:sldMk cId="3848620337" sldId="265"/>
            <ac:grpSpMk id="4" creationId="{7BE9ED9D-A2E0-8168-584A-A9E8E1F6711C}"/>
          </ac:grpSpMkLst>
        </pc:grpChg>
        <pc:picChg chg="add mod">
          <ac:chgData name="Majíčková Veronika (MMB_OK)" userId="2d2eabf5-82df-4344-b6ad-ad9868b84b5c" providerId="ADAL" clId="{9372EBF8-A33D-4537-B5F7-77B4313C39B5}" dt="2026-05-25T14:21:45.558" v="43" actId="1076"/>
          <ac:picMkLst>
            <pc:docMk/>
            <pc:sldMk cId="3848620337" sldId="265"/>
            <ac:picMk id="3" creationId="{4668FAA3-B70C-5BAB-CC8A-76D39E5AAA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jickova.veronika@brno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84796" y="2050350"/>
            <a:ext cx="10303204" cy="7207950"/>
          </a:xfrm>
          <a:custGeom>
            <a:avLst/>
            <a:gdLst/>
            <a:ahLst/>
            <a:cxnLst/>
            <a:rect l="l" t="t" r="r" b="b"/>
            <a:pathLst>
              <a:path w="10303204" h="7207950">
                <a:moveTo>
                  <a:pt x="0" y="0"/>
                </a:moveTo>
                <a:lnTo>
                  <a:pt x="10303204" y="0"/>
                </a:lnTo>
                <a:lnTo>
                  <a:pt x="10303204" y="7207950"/>
                </a:lnTo>
                <a:lnTo>
                  <a:pt x="0" y="720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514786" y="190500"/>
            <a:ext cx="6303295" cy="4193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BKF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3439" y="4653251"/>
            <a:ext cx="8240561" cy="249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4"/>
              </a:lnSpc>
            </a:pPr>
            <a:r>
              <a:rPr lang="en-US" sz="7196" b="1" dirty="0" err="1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Živé</a:t>
            </a:r>
            <a:r>
              <a:rPr lang="en-US" sz="7196" b="1" dirty="0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196" b="1" dirty="0" err="1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čtvrti</a:t>
            </a:r>
            <a:r>
              <a:rPr lang="en-US" sz="7196" b="1" dirty="0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7196" b="1" dirty="0" err="1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živá</a:t>
            </a:r>
            <a:r>
              <a:rPr lang="en-US" sz="7196" b="1" dirty="0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196" b="1" dirty="0" err="1">
                <a:solidFill>
                  <a:srgbClr val="6A6A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kultura</a:t>
            </a:r>
            <a:endParaRPr lang="en-US" sz="7196" b="1" dirty="0">
              <a:solidFill>
                <a:srgbClr val="6A6A7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7447280"/>
            <a:ext cx="318685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28.5. 2026</a:t>
            </a:r>
          </a:p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KD Rubín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887588" y="423195"/>
            <a:ext cx="3045824" cy="955792"/>
            <a:chOff x="0" y="0"/>
            <a:chExt cx="1207795" cy="379006"/>
          </a:xfrm>
        </p:grpSpPr>
        <p:sp>
          <p:nvSpPr>
            <p:cNvPr id="7" name="Freeform 7"/>
            <p:cNvSpPr/>
            <p:nvPr/>
          </p:nvSpPr>
          <p:spPr>
            <a:xfrm>
              <a:off x="224409" y="63500"/>
              <a:ext cx="8382" cy="251968"/>
            </a:xfrm>
            <a:custGeom>
              <a:avLst/>
              <a:gdLst/>
              <a:ahLst/>
              <a:cxnLst/>
              <a:rect l="l" t="t" r="r" b="b"/>
              <a:pathLst>
                <a:path w="8382" h="251968">
                  <a:moveTo>
                    <a:pt x="0" y="0"/>
                  </a:moveTo>
                  <a:lnTo>
                    <a:pt x="8382" y="0"/>
                  </a:lnTo>
                  <a:lnTo>
                    <a:pt x="8382" y="251968"/>
                  </a:lnTo>
                  <a:lnTo>
                    <a:pt x="0" y="251968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484886" y="63500"/>
              <a:ext cx="20955" cy="251968"/>
            </a:xfrm>
            <a:custGeom>
              <a:avLst/>
              <a:gdLst/>
              <a:ahLst/>
              <a:cxnLst/>
              <a:rect l="l" t="t" r="r" b="b"/>
              <a:pathLst>
                <a:path w="20955" h="251968">
                  <a:moveTo>
                    <a:pt x="0" y="0"/>
                  </a:moveTo>
                  <a:lnTo>
                    <a:pt x="20955" y="0"/>
                  </a:lnTo>
                  <a:lnTo>
                    <a:pt x="20955" y="251968"/>
                  </a:lnTo>
                  <a:lnTo>
                    <a:pt x="0" y="251968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9"/>
            <p:cNvSpPr/>
            <p:nvPr/>
          </p:nvSpPr>
          <p:spPr>
            <a:xfrm>
              <a:off x="757936" y="63500"/>
              <a:ext cx="50419" cy="251968"/>
            </a:xfrm>
            <a:custGeom>
              <a:avLst/>
              <a:gdLst/>
              <a:ahLst/>
              <a:cxnLst/>
              <a:rect l="l" t="t" r="r" b="b"/>
              <a:pathLst>
                <a:path w="50419" h="251968">
                  <a:moveTo>
                    <a:pt x="0" y="0"/>
                  </a:moveTo>
                  <a:lnTo>
                    <a:pt x="50419" y="0"/>
                  </a:lnTo>
                  <a:lnTo>
                    <a:pt x="50419" y="251968"/>
                  </a:lnTo>
                  <a:lnTo>
                    <a:pt x="0" y="251968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60323" y="63500"/>
              <a:ext cx="83947" cy="251968"/>
            </a:xfrm>
            <a:custGeom>
              <a:avLst/>
              <a:gdLst/>
              <a:ahLst/>
              <a:cxnLst/>
              <a:rect l="l" t="t" r="r" b="b"/>
              <a:pathLst>
                <a:path w="83947" h="251968">
                  <a:moveTo>
                    <a:pt x="0" y="0"/>
                  </a:moveTo>
                  <a:lnTo>
                    <a:pt x="83947" y="0"/>
                  </a:lnTo>
                  <a:lnTo>
                    <a:pt x="83947" y="251968"/>
                  </a:lnTo>
                  <a:lnTo>
                    <a:pt x="0" y="251968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91667" y="146558"/>
              <a:ext cx="85344" cy="85725"/>
            </a:xfrm>
            <a:custGeom>
              <a:avLst/>
              <a:gdLst/>
              <a:ahLst/>
              <a:cxnLst/>
              <a:rect l="l" t="t" r="r" b="b"/>
              <a:pathLst>
                <a:path w="85344" h="85725">
                  <a:moveTo>
                    <a:pt x="0" y="42926"/>
                  </a:moveTo>
                  <a:cubicBezTo>
                    <a:pt x="0" y="15748"/>
                    <a:pt x="15367" y="0"/>
                    <a:pt x="42672" y="0"/>
                  </a:cubicBezTo>
                  <a:cubicBezTo>
                    <a:pt x="69977" y="0"/>
                    <a:pt x="85344" y="15748"/>
                    <a:pt x="85344" y="42926"/>
                  </a:cubicBezTo>
                  <a:cubicBezTo>
                    <a:pt x="85344" y="70104"/>
                    <a:pt x="69977" y="85725"/>
                    <a:pt x="42672" y="85725"/>
                  </a:cubicBezTo>
                  <a:cubicBezTo>
                    <a:pt x="15367" y="85725"/>
                    <a:pt x="0" y="69977"/>
                    <a:pt x="0" y="42926"/>
                  </a:cubicBezTo>
                  <a:moveTo>
                    <a:pt x="42672" y="16002"/>
                  </a:moveTo>
                  <a:cubicBezTo>
                    <a:pt x="27178" y="16002"/>
                    <a:pt x="24003" y="30353"/>
                    <a:pt x="24003" y="43180"/>
                  </a:cubicBezTo>
                  <a:cubicBezTo>
                    <a:pt x="24003" y="55372"/>
                    <a:pt x="27178" y="69723"/>
                    <a:pt x="42672" y="69723"/>
                  </a:cubicBezTo>
                  <a:cubicBezTo>
                    <a:pt x="58166" y="69723"/>
                    <a:pt x="61341" y="55245"/>
                    <a:pt x="61341" y="43180"/>
                  </a:cubicBezTo>
                  <a:cubicBezTo>
                    <a:pt x="61341" y="30353"/>
                    <a:pt x="58166" y="16002"/>
                    <a:pt x="42672" y="16002"/>
                  </a:cubicBezTo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91820" y="148336"/>
              <a:ext cx="80264" cy="82296"/>
            </a:xfrm>
            <a:custGeom>
              <a:avLst/>
              <a:gdLst/>
              <a:ahLst/>
              <a:cxnLst/>
              <a:rect l="l" t="t" r="r" b="b"/>
              <a:pathLst>
                <a:path w="80264" h="82296">
                  <a:moveTo>
                    <a:pt x="0" y="0"/>
                  </a:moveTo>
                  <a:lnTo>
                    <a:pt x="32004" y="0"/>
                  </a:lnTo>
                  <a:lnTo>
                    <a:pt x="59563" y="61341"/>
                  </a:lnTo>
                  <a:lnTo>
                    <a:pt x="59817" y="61087"/>
                  </a:lnTo>
                  <a:lnTo>
                    <a:pt x="59817" y="0"/>
                  </a:lnTo>
                  <a:lnTo>
                    <a:pt x="80264" y="0"/>
                  </a:lnTo>
                  <a:lnTo>
                    <a:pt x="80264" y="82296"/>
                  </a:lnTo>
                  <a:lnTo>
                    <a:pt x="48641" y="82296"/>
                  </a:lnTo>
                  <a:lnTo>
                    <a:pt x="20701" y="19304"/>
                  </a:lnTo>
                  <a:lnTo>
                    <a:pt x="20447" y="19304"/>
                  </a:lnTo>
                  <a:lnTo>
                    <a:pt x="20447" y="82296"/>
                  </a:lnTo>
                  <a:lnTo>
                    <a:pt x="0" y="82296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23088" y="148336"/>
              <a:ext cx="71501" cy="82423"/>
            </a:xfrm>
            <a:custGeom>
              <a:avLst/>
              <a:gdLst/>
              <a:ahLst/>
              <a:cxnLst/>
              <a:rect l="l" t="t" r="r" b="b"/>
              <a:pathLst>
                <a:path w="71501" h="82423">
                  <a:moveTo>
                    <a:pt x="22860" y="82296"/>
                  </a:moveTo>
                  <a:lnTo>
                    <a:pt x="0" y="82296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52070" y="0"/>
                    <a:pt x="69977" y="3683"/>
                    <a:pt x="69977" y="21209"/>
                  </a:cubicBezTo>
                  <a:cubicBezTo>
                    <a:pt x="69977" y="33528"/>
                    <a:pt x="60579" y="40005"/>
                    <a:pt x="49022" y="41402"/>
                  </a:cubicBezTo>
                  <a:lnTo>
                    <a:pt x="49022" y="41910"/>
                  </a:lnTo>
                  <a:cubicBezTo>
                    <a:pt x="63627" y="42164"/>
                    <a:pt x="66294" y="49657"/>
                    <a:pt x="67818" y="62357"/>
                  </a:cubicBezTo>
                  <a:cubicBezTo>
                    <a:pt x="68326" y="69215"/>
                    <a:pt x="69596" y="75692"/>
                    <a:pt x="71501" y="82423"/>
                  </a:cubicBezTo>
                  <a:lnTo>
                    <a:pt x="46863" y="82423"/>
                  </a:lnTo>
                  <a:cubicBezTo>
                    <a:pt x="45593" y="76708"/>
                    <a:pt x="44958" y="70739"/>
                    <a:pt x="44323" y="64897"/>
                  </a:cubicBezTo>
                  <a:cubicBezTo>
                    <a:pt x="43434" y="54991"/>
                    <a:pt x="42926" y="50927"/>
                    <a:pt x="31369" y="50927"/>
                  </a:cubicBezTo>
                  <a:lnTo>
                    <a:pt x="22860" y="50927"/>
                  </a:lnTo>
                  <a:close/>
                  <a:moveTo>
                    <a:pt x="31750" y="34925"/>
                  </a:moveTo>
                  <a:cubicBezTo>
                    <a:pt x="38989" y="34925"/>
                    <a:pt x="46101" y="33909"/>
                    <a:pt x="46101" y="25400"/>
                  </a:cubicBezTo>
                  <a:cubicBezTo>
                    <a:pt x="46101" y="16891"/>
                    <a:pt x="38989" y="16002"/>
                    <a:pt x="31750" y="16002"/>
                  </a:cubicBezTo>
                  <a:lnTo>
                    <a:pt x="22860" y="16002"/>
                  </a:lnTo>
                  <a:lnTo>
                    <a:pt x="22860" y="34925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148336"/>
              <a:ext cx="69850" cy="82447"/>
            </a:xfrm>
            <a:custGeom>
              <a:avLst/>
              <a:gdLst/>
              <a:ahLst/>
              <a:cxnLst/>
              <a:rect l="l" t="t" r="r" b="b"/>
              <a:pathLst>
                <a:path w="69850" h="82447">
                  <a:moveTo>
                    <a:pt x="0" y="82296"/>
                  </a:moveTo>
                  <a:lnTo>
                    <a:pt x="0" y="0"/>
                  </a:lnTo>
                  <a:lnTo>
                    <a:pt x="39370" y="0"/>
                  </a:lnTo>
                  <a:cubicBezTo>
                    <a:pt x="54864" y="127"/>
                    <a:pt x="67818" y="6985"/>
                    <a:pt x="67818" y="21590"/>
                  </a:cubicBezTo>
                  <a:cubicBezTo>
                    <a:pt x="67818" y="31750"/>
                    <a:pt x="59309" y="37846"/>
                    <a:pt x="50038" y="39624"/>
                  </a:cubicBezTo>
                  <a:lnTo>
                    <a:pt x="50038" y="39878"/>
                  </a:lnTo>
                  <a:cubicBezTo>
                    <a:pt x="60960" y="41402"/>
                    <a:pt x="69850" y="48260"/>
                    <a:pt x="69850" y="60071"/>
                  </a:cubicBezTo>
                  <a:cubicBezTo>
                    <a:pt x="69850" y="84074"/>
                    <a:pt x="39243" y="82423"/>
                    <a:pt x="38481" y="82423"/>
                  </a:cubicBezTo>
                  <a:close/>
                  <a:moveTo>
                    <a:pt x="22860" y="32766"/>
                  </a:moveTo>
                  <a:lnTo>
                    <a:pt x="34417" y="32639"/>
                  </a:lnTo>
                  <a:cubicBezTo>
                    <a:pt x="40640" y="32639"/>
                    <a:pt x="44577" y="30226"/>
                    <a:pt x="44577" y="24003"/>
                  </a:cubicBezTo>
                  <a:cubicBezTo>
                    <a:pt x="44577" y="19304"/>
                    <a:pt x="40513" y="16002"/>
                    <a:pt x="35179" y="16002"/>
                  </a:cubicBezTo>
                  <a:lnTo>
                    <a:pt x="22860" y="16002"/>
                  </a:lnTo>
                  <a:close/>
                  <a:moveTo>
                    <a:pt x="36195" y="66421"/>
                  </a:moveTo>
                  <a:cubicBezTo>
                    <a:pt x="41910" y="66421"/>
                    <a:pt x="46101" y="62992"/>
                    <a:pt x="46101" y="57785"/>
                  </a:cubicBezTo>
                  <a:cubicBezTo>
                    <a:pt x="46101" y="53213"/>
                    <a:pt x="42926" y="48895"/>
                    <a:pt x="37719" y="48514"/>
                  </a:cubicBezTo>
                  <a:lnTo>
                    <a:pt x="22860" y="48514"/>
                  </a:lnTo>
                  <a:lnTo>
                    <a:pt x="22860" y="66294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009693" y="9327549"/>
            <a:ext cx="3278307" cy="959451"/>
          </a:xfrm>
          <a:custGeom>
            <a:avLst/>
            <a:gdLst/>
            <a:ahLst/>
            <a:cxnLst/>
            <a:rect l="l" t="t" r="r" b="b"/>
            <a:pathLst>
              <a:path w="3278307" h="959451">
                <a:moveTo>
                  <a:pt x="0" y="0"/>
                </a:moveTo>
                <a:lnTo>
                  <a:pt x="3278307" y="0"/>
                </a:lnTo>
                <a:lnTo>
                  <a:pt x="3278307" y="959451"/>
                </a:lnTo>
                <a:lnTo>
                  <a:pt x="0" y="959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2943" t="-566472" r="-9698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7016" y="0"/>
            <a:ext cx="18288006" cy="1000086"/>
            <a:chOff x="0" y="0"/>
            <a:chExt cx="24384008" cy="1333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874508" y="4777450"/>
            <a:ext cx="11413492" cy="5509550"/>
            <a:chOff x="0" y="0"/>
            <a:chExt cx="15874293" cy="7662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4237" cy="7662926"/>
            </a:xfrm>
            <a:custGeom>
              <a:avLst/>
              <a:gdLst/>
              <a:ahLst/>
              <a:cxnLst/>
              <a:rect l="l" t="t" r="r" b="b"/>
              <a:pathLst>
                <a:path w="15874237" h="7662926">
                  <a:moveTo>
                    <a:pt x="0" y="0"/>
                  </a:moveTo>
                  <a:lnTo>
                    <a:pt x="15874237" y="0"/>
                  </a:lnTo>
                  <a:lnTo>
                    <a:pt x="15874237" y="7662926"/>
                  </a:lnTo>
                  <a:lnTo>
                    <a:pt x="0" y="7662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935" r="-11935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3203" y="4748875"/>
            <a:ext cx="7892536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9"/>
              </a:lnSpc>
            </a:pPr>
            <a:r>
              <a:rPr lang="en-US" sz="99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Otevřené fórum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6475" y="1000086"/>
            <a:ext cx="16143830" cy="2699729"/>
            <a:chOff x="0" y="0"/>
            <a:chExt cx="21525107" cy="3599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23748" cy="3298900"/>
            </a:xfrm>
            <a:custGeom>
              <a:avLst/>
              <a:gdLst/>
              <a:ahLst/>
              <a:cxnLst/>
              <a:rect l="l" t="t" r="r" b="b"/>
              <a:pathLst>
                <a:path w="20823748" h="3298900">
                  <a:moveTo>
                    <a:pt x="0" y="0"/>
                  </a:moveTo>
                  <a:lnTo>
                    <a:pt x="20823748" y="0"/>
                  </a:lnTo>
                  <a:lnTo>
                    <a:pt x="20823748" y="3298900"/>
                  </a:lnTo>
                  <a:lnTo>
                    <a:pt x="0" y="32989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360" y="272164"/>
              <a:ext cx="20823747" cy="33274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280"/>
                </a:lnSpc>
              </a:pPr>
              <a:r>
                <a:rPr lang="en-US" sz="6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Nová </a:t>
              </a:r>
              <a:r>
                <a:rPr lang="en-US" sz="69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Strategie</a:t>
              </a:r>
              <a:r>
                <a:rPr lang="en-US" sz="6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9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kultury</a:t>
              </a:r>
              <a:r>
                <a:rPr lang="en-US" sz="6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69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kreativních</a:t>
              </a:r>
              <a:r>
                <a:rPr lang="en-US" sz="6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9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odvětví</a:t>
              </a:r>
              <a:endParaRPr lang="en-US" sz="6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2600" y="0"/>
            <a:ext cx="18288006" cy="1000086"/>
            <a:chOff x="0" y="0"/>
            <a:chExt cx="24384008" cy="1333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7"/>
          <p:cNvSpPr/>
          <p:nvPr/>
        </p:nvSpPr>
        <p:spPr>
          <a:xfrm>
            <a:off x="11643946" y="4159056"/>
            <a:ext cx="6114549" cy="4982225"/>
          </a:xfrm>
          <a:custGeom>
            <a:avLst/>
            <a:gdLst/>
            <a:ahLst/>
            <a:cxnLst/>
            <a:rect l="l" t="t" r="r" b="b"/>
            <a:pathLst>
              <a:path w="6114549" h="4982225">
                <a:moveTo>
                  <a:pt x="0" y="0"/>
                </a:moveTo>
                <a:lnTo>
                  <a:pt x="6114549" y="0"/>
                </a:lnTo>
                <a:lnTo>
                  <a:pt x="6114549" y="4982225"/>
                </a:lnTo>
                <a:lnTo>
                  <a:pt x="0" y="4982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786475" y="4392743"/>
            <a:ext cx="11209092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3"/>
              </a:lnSpc>
            </a:pPr>
            <a:endParaRPr dirty="0"/>
          </a:p>
          <a:p>
            <a:pPr algn="l">
              <a:lnSpc>
                <a:spcPts val="3933"/>
              </a:lnSpc>
            </a:pPr>
            <a:endParaRPr dirty="0"/>
          </a:p>
          <a:p>
            <a:pPr marL="707693" lvl="3" indent="-176923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připomínkován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říjen-listopad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</a:p>
          <a:p>
            <a:pPr marL="707693" lvl="3" indent="-176923" algn="l">
              <a:lnSpc>
                <a:spcPts val="3933"/>
              </a:lnSpc>
              <a:buFont typeface="Arial"/>
              <a:buChar char="￭"/>
            </a:pP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SKKO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schválena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19. 5. 2026,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plné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znění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dostupné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na: https://kultura.brno.cz/dokumenty</a:t>
            </a:r>
          </a:p>
          <a:p>
            <a:pPr marL="707693" lvl="3" indent="-176923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Akční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plán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č. 1 pro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období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2026–2027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plánujeme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projednat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červnu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přičemž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realizace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řady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opatření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již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probíhá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707693" lvl="3" indent="-176923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během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prázdnin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tištěná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verze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anglická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verze</a:t>
            </a: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0745" y="1028700"/>
            <a:ext cx="17253678" cy="1490514"/>
            <a:chOff x="0" y="0"/>
            <a:chExt cx="23004904" cy="1987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04904" cy="1987352"/>
            </a:xfrm>
            <a:custGeom>
              <a:avLst/>
              <a:gdLst/>
              <a:ahLst/>
              <a:cxnLst/>
              <a:rect l="l" t="t" r="r" b="b"/>
              <a:pathLst>
                <a:path w="23004904" h="1987352">
                  <a:moveTo>
                    <a:pt x="0" y="0"/>
                  </a:moveTo>
                  <a:lnTo>
                    <a:pt x="23004904" y="0"/>
                  </a:lnTo>
                  <a:lnTo>
                    <a:pt x="23004904" y="1987352"/>
                  </a:lnTo>
                  <a:lnTo>
                    <a:pt x="0" y="1987352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004904" cy="201592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Nová verze aplikace KAM ZA KULTUROU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2600" y="0"/>
            <a:ext cx="18288006" cy="1000086"/>
            <a:chOff x="0" y="0"/>
            <a:chExt cx="24384008" cy="1333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8600" y="2533082"/>
            <a:ext cx="15817835" cy="547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3"/>
              </a:lnSpc>
            </a:pPr>
            <a:endParaRPr dirty="0"/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česká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verze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algn="l">
              <a:lnSpc>
                <a:spcPts val="3933"/>
              </a:lnSpc>
            </a:pP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https://experience.arcgis.com/experience/e7d41bab702e41dca5d086c9719f931</a:t>
            </a: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8/</a:t>
            </a: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anglická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verze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algn="l">
              <a:lnSpc>
                <a:spcPts val="3933"/>
              </a:lnSpc>
            </a:pP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https://experience.arcgis.com/experience/e7d41bab702e41dca5d086c9719f931</a:t>
            </a: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8/page/HOME</a:t>
            </a: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nyní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176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budov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96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organizací</a:t>
            </a: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aktualizujeme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Mapu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přístupnosti</a:t>
            </a: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děkujeme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Pavlína Mlénská, Ieva Guz</a:t>
            </a:r>
          </a:p>
          <a:p>
            <a:pPr marL="999096" lvl="3" indent="-249774" algn="l">
              <a:lnSpc>
                <a:spcPts val="3933"/>
              </a:lnSpc>
            </a:pP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031464" y="5745038"/>
            <a:ext cx="8806830" cy="4086978"/>
            <a:chOff x="0" y="0"/>
            <a:chExt cx="11742440" cy="5449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42420" cy="5449316"/>
            </a:xfrm>
            <a:custGeom>
              <a:avLst/>
              <a:gdLst/>
              <a:ahLst/>
              <a:cxnLst/>
              <a:rect l="l" t="t" r="r" b="b"/>
              <a:pathLst>
                <a:path w="11742420" h="5449316">
                  <a:moveTo>
                    <a:pt x="0" y="0"/>
                  </a:moveTo>
                  <a:lnTo>
                    <a:pt x="11742420" y="0"/>
                  </a:lnTo>
                  <a:lnTo>
                    <a:pt x="11742420" y="5449316"/>
                  </a:lnTo>
                  <a:lnTo>
                    <a:pt x="0" y="5449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4514" y="8009957"/>
            <a:ext cx="8350658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2"/>
              </a:lnSpc>
            </a:pPr>
            <a:endParaRPr/>
          </a:p>
          <a:p>
            <a:pPr algn="l">
              <a:lnSpc>
                <a:spcPts val="3762"/>
              </a:lnSpc>
            </a:pPr>
            <a:r>
              <a:rPr lang="en-US" sz="3135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Whitelabel chat - </a:t>
            </a:r>
            <a:r>
              <a:rPr lang="en-US" sz="31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Zeptejte se Kultury Brno</a:t>
            </a:r>
          </a:p>
          <a:p>
            <a:pPr algn="l">
              <a:lnSpc>
                <a:spcPts val="3162"/>
              </a:lnSpc>
            </a:pPr>
            <a:endParaRPr lang="en-US" sz="31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358" lvl="3" indent="-200839" algn="l">
              <a:lnSpc>
                <a:spcPts val="3162"/>
              </a:lnSpc>
            </a:pPr>
            <a:endParaRPr lang="en-US" sz="31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3449" y="872710"/>
            <a:ext cx="16941102" cy="1984790"/>
            <a:chOff x="0" y="0"/>
            <a:chExt cx="22588136" cy="26463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88136" cy="2646387"/>
            </a:xfrm>
            <a:custGeom>
              <a:avLst/>
              <a:gdLst/>
              <a:ahLst/>
              <a:cxnLst/>
              <a:rect l="l" t="t" r="r" b="b"/>
              <a:pathLst>
                <a:path w="22588136" h="2646387">
                  <a:moveTo>
                    <a:pt x="0" y="0"/>
                  </a:moveTo>
                  <a:lnTo>
                    <a:pt x="22588136" y="0"/>
                  </a:lnTo>
                  <a:lnTo>
                    <a:pt x="22588136" y="2646387"/>
                  </a:lnTo>
                  <a:lnTo>
                    <a:pt x="0" y="2646387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588136" cy="268448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9360"/>
                </a:lnSpc>
              </a:pPr>
              <a:r>
                <a:rPr lang="en-US" sz="7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Analýza brněnských KKO a další data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" y="0"/>
            <a:ext cx="18288006" cy="1000086"/>
            <a:chOff x="0" y="0"/>
            <a:chExt cx="24384008" cy="1333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7"/>
          <p:cNvSpPr/>
          <p:nvPr/>
        </p:nvSpPr>
        <p:spPr>
          <a:xfrm>
            <a:off x="11344487" y="3203242"/>
            <a:ext cx="6389463" cy="6397236"/>
          </a:xfrm>
          <a:custGeom>
            <a:avLst/>
            <a:gdLst/>
            <a:ahLst/>
            <a:cxnLst/>
            <a:rect l="l" t="t" r="r" b="b"/>
            <a:pathLst>
              <a:path w="6389463" h="6397236">
                <a:moveTo>
                  <a:pt x="0" y="0"/>
                </a:moveTo>
                <a:lnTo>
                  <a:pt x="6389462" y="0"/>
                </a:lnTo>
                <a:lnTo>
                  <a:pt x="6389462" y="6397236"/>
                </a:lnTo>
                <a:lnTo>
                  <a:pt x="0" y="6397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914400" y="7784355"/>
            <a:ext cx="8961120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kultura.brno.cz/</a:t>
            </a:r>
            <a:r>
              <a:rPr lang="en-US" sz="40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dokumenty</a:t>
            </a:r>
            <a:endParaRPr lang="en-US" sz="4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800"/>
              </a:lnSpc>
            </a:pPr>
            <a:r>
              <a:rPr lang="en-US" sz="4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https://data.brno.cz/pages/volny-cas#kultura</a:t>
            </a:r>
          </a:p>
          <a:p>
            <a:pPr algn="l">
              <a:lnSpc>
                <a:spcPts val="4800"/>
              </a:lnSpc>
            </a:pPr>
            <a:endParaRPr lang="en-US" sz="4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7295" y="2886075"/>
            <a:ext cx="11187192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3"/>
              </a:lnSpc>
            </a:pPr>
            <a:endParaRPr dirty="0"/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nový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dataset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Kulturní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vybavenost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financování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kultury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MČ</a:t>
            </a:r>
          </a:p>
          <a:p>
            <a:pPr algn="l">
              <a:lnSpc>
                <a:spcPts val="3933"/>
              </a:lnSpc>
            </a:pPr>
            <a:r>
              <a:rPr lang="cs-CZ" sz="3277" dirty="0">
                <a:solidFill>
                  <a:srgbClr val="EE312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77" dirty="0" err="1">
                <a:solidFill>
                  <a:srgbClr val="EE3124"/>
                </a:solidFill>
                <a:latin typeface="Arial"/>
                <a:ea typeface="Arial"/>
                <a:cs typeface="Arial"/>
                <a:sym typeface="Arial"/>
              </a:rPr>
              <a:t>odkaz</a:t>
            </a:r>
            <a:endParaRPr lang="cs-CZ" sz="3277" dirty="0">
              <a:solidFill>
                <a:srgbClr val="EE3124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33"/>
              </a:lnSpc>
            </a:pPr>
            <a:endParaRPr lang="en-US" sz="3277" dirty="0">
              <a:solidFill>
                <a:srgbClr val="EE3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aktualizována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Finanční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podpora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brněnské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nezávislé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kulturní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scény</a:t>
            </a:r>
            <a:endParaRPr lang="cs-CZ" sz="327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49010" lvl="3" algn="l">
              <a:lnSpc>
                <a:spcPts val="3933"/>
              </a:lnSpc>
            </a:pPr>
            <a:endParaRPr lang="en-US" sz="327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chystáme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aktualizace</a:t>
            </a: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33"/>
              </a:lnSpc>
            </a:pP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9096" lvl="3" indent="-249774" algn="l">
              <a:lnSpc>
                <a:spcPts val="3933"/>
              </a:lnSpc>
            </a:pPr>
            <a:endParaRPr lang="en-US" sz="327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40628"/>
            <a:ext cx="16941102" cy="1984790"/>
            <a:chOff x="0" y="0"/>
            <a:chExt cx="22588136" cy="26463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88136" cy="2646387"/>
            </a:xfrm>
            <a:custGeom>
              <a:avLst/>
              <a:gdLst/>
              <a:ahLst/>
              <a:cxnLst/>
              <a:rect l="l" t="t" r="r" b="b"/>
              <a:pathLst>
                <a:path w="22588136" h="2646387">
                  <a:moveTo>
                    <a:pt x="0" y="0"/>
                  </a:moveTo>
                  <a:lnTo>
                    <a:pt x="22588136" y="0"/>
                  </a:lnTo>
                  <a:lnTo>
                    <a:pt x="22588136" y="2646387"/>
                  </a:lnTo>
                  <a:lnTo>
                    <a:pt x="0" y="2646387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2588136" cy="267496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Workshopy Kultura Brno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2600" y="72190"/>
            <a:ext cx="18288006" cy="1000086"/>
            <a:chOff x="0" y="0"/>
            <a:chExt cx="24384008" cy="1333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7"/>
          <p:cNvSpPr/>
          <p:nvPr/>
        </p:nvSpPr>
        <p:spPr>
          <a:xfrm>
            <a:off x="11052589" y="2884613"/>
            <a:ext cx="6693744" cy="7104123"/>
          </a:xfrm>
          <a:custGeom>
            <a:avLst/>
            <a:gdLst/>
            <a:ahLst/>
            <a:cxnLst/>
            <a:rect l="l" t="t" r="r" b="b"/>
            <a:pathLst>
              <a:path w="6693744" h="7104123">
                <a:moveTo>
                  <a:pt x="0" y="0"/>
                </a:moveTo>
                <a:lnTo>
                  <a:pt x="6693744" y="0"/>
                </a:lnTo>
                <a:lnTo>
                  <a:pt x="6693744" y="7104123"/>
                </a:lnTo>
                <a:lnTo>
                  <a:pt x="0" y="7104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09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506952" y="3014695"/>
            <a:ext cx="10308836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</a:pPr>
            <a:endParaRPr dirty="0"/>
          </a:p>
          <a:p>
            <a:pPr marL="914850" lvl="3" indent="-228712" algn="l">
              <a:lnSpc>
                <a:spcPts val="3603"/>
              </a:lnSpc>
              <a:buFont typeface="Arial"/>
              <a:buChar char="￭"/>
            </a:pP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srpen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Podávání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žádostí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dotace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v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oblasti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kultury</a:t>
            </a:r>
            <a:endParaRPr lang="en-US" sz="3002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603"/>
              </a:lnSpc>
            </a:pPr>
            <a:r>
              <a:rPr lang="cs-CZ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termín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bude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upřesněn</a:t>
            </a:r>
            <a:endParaRPr lang="en-US" sz="300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603"/>
              </a:lnSpc>
            </a:pPr>
            <a:endParaRPr lang="en-US" sz="300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850" lvl="3" indent="-228712" algn="l">
              <a:lnSpc>
                <a:spcPts val="3603"/>
              </a:lnSpc>
              <a:buFont typeface="Arial"/>
              <a:buChar char="￭"/>
            </a:pP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24.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září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13:00-16:00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Negrantový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fundraising</a:t>
            </a:r>
          </a:p>
          <a:p>
            <a:pPr algn="l">
              <a:lnSpc>
                <a:spcPts val="3603"/>
              </a:lnSpc>
            </a:pPr>
            <a:endParaRPr lang="en-US" sz="3002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14850" lvl="3" indent="-228712" algn="l">
              <a:lnSpc>
                <a:spcPts val="3603"/>
              </a:lnSpc>
              <a:buFont typeface="Arial"/>
              <a:buChar char="￭"/>
            </a:pP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7.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říjen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9:00- 16:15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Komunikace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s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osobami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se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znevýhodněním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duševním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onemocněním</a:t>
            </a:r>
            <a:endParaRPr lang="en-US" sz="3002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603"/>
              </a:lnSpc>
            </a:pPr>
            <a:endParaRPr lang="en-US" sz="3002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14850" lvl="3" indent="-228712" algn="l">
              <a:lnSpc>
                <a:spcPts val="3603"/>
              </a:lnSpc>
              <a:buFont typeface="Arial"/>
              <a:buChar char="￭"/>
            </a:pP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listopad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Marketing a AI v KKO</a:t>
            </a:r>
          </a:p>
          <a:p>
            <a:pPr algn="l">
              <a:lnSpc>
                <a:spcPts val="3603"/>
              </a:lnSpc>
            </a:pPr>
            <a:r>
              <a:rPr lang="cs-CZ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termín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bude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upřesněn</a:t>
            </a:r>
            <a:endParaRPr lang="en-US" sz="300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603"/>
              </a:lnSpc>
            </a:pPr>
            <a:endParaRPr lang="en-US" sz="300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850" lvl="3" indent="-228712" algn="l">
              <a:lnSpc>
                <a:spcPts val="3603"/>
              </a:lnSpc>
              <a:buFont typeface="Arial"/>
              <a:buChar char="￭"/>
            </a:pP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prosinec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Vyúčtování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kulturních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dotací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z </a:t>
            </a:r>
            <a:r>
              <a:rPr lang="en-US" sz="3002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rozpočtu</a:t>
            </a:r>
            <a:r>
              <a:rPr lang="en-US" sz="3002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města Brna</a:t>
            </a:r>
          </a:p>
          <a:p>
            <a:pPr marL="1296577" lvl="3" indent="-324144" algn="l">
              <a:lnSpc>
                <a:spcPts val="3603"/>
              </a:lnSpc>
            </a:pP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termín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bude</a:t>
            </a:r>
            <a:r>
              <a:rPr lang="en-US" sz="300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upřesněn</a:t>
            </a:r>
            <a:endParaRPr lang="en-US" sz="300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9696"/>
            <a:ext cx="16454508" cy="2585889"/>
            <a:chOff x="0" y="0"/>
            <a:chExt cx="21939344" cy="34478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39345" cy="3447852"/>
            </a:xfrm>
            <a:custGeom>
              <a:avLst/>
              <a:gdLst/>
              <a:ahLst/>
              <a:cxnLst/>
              <a:rect l="l" t="t" r="r" b="b"/>
              <a:pathLst>
                <a:path w="21939345" h="3447852">
                  <a:moveTo>
                    <a:pt x="0" y="0"/>
                  </a:moveTo>
                  <a:lnTo>
                    <a:pt x="21939345" y="0"/>
                  </a:lnTo>
                  <a:lnTo>
                    <a:pt x="21939345" y="3447852"/>
                  </a:lnTo>
                  <a:lnTo>
                    <a:pt x="0" y="3447852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939344" cy="347642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Dotace v kultuře na roky 2027 a 2027-2028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2600" y="0"/>
            <a:ext cx="18288006" cy="1000086"/>
            <a:chOff x="0" y="0"/>
            <a:chExt cx="24384008" cy="1333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7"/>
          <p:cNvSpPr/>
          <p:nvPr/>
        </p:nvSpPr>
        <p:spPr>
          <a:xfrm>
            <a:off x="12137567" y="2092641"/>
            <a:ext cx="5558319" cy="7710963"/>
          </a:xfrm>
          <a:custGeom>
            <a:avLst/>
            <a:gdLst/>
            <a:ahLst/>
            <a:cxnLst/>
            <a:rect l="l" t="t" r="r" b="b"/>
            <a:pathLst>
              <a:path w="5558319" h="7710963">
                <a:moveTo>
                  <a:pt x="0" y="0"/>
                </a:moveTo>
                <a:lnTo>
                  <a:pt x="5558318" y="0"/>
                </a:lnTo>
                <a:lnTo>
                  <a:pt x="5558318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349754" y="4081517"/>
            <a:ext cx="11187192" cy="448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3"/>
              </a:lnSpc>
            </a:pPr>
            <a:endParaRPr dirty="0"/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jednoleté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(2027) a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dvouleté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(2027-2028)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dotace</a:t>
            </a:r>
            <a:endParaRPr lang="en-US" sz="327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odávat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žádosti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lze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do 30. 9. 2026</a:t>
            </a: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ozdělováno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38 mil.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Kč</a:t>
            </a:r>
            <a:endParaRPr lang="en-US" sz="327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cs-CZ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šechny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manuály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naleznete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en-US" sz="32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webu</a:t>
            </a:r>
            <a:r>
              <a:rPr lang="en-US" sz="32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https://dotace.brno.cz/oblastkultury/</a:t>
            </a:r>
          </a:p>
          <a:p>
            <a:pPr marL="998680" lvl="3" indent="-249670" algn="l">
              <a:lnSpc>
                <a:spcPts val="3933"/>
              </a:lnSpc>
              <a:buFont typeface="Arial"/>
              <a:buChar char="￭"/>
            </a:pP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Nenechávejte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podání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na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poslední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77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chvíli</a:t>
            </a:r>
            <a:r>
              <a:rPr lang="en-US" sz="3277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!</a:t>
            </a:r>
          </a:p>
          <a:p>
            <a:pPr algn="l">
              <a:lnSpc>
                <a:spcPts val="3933"/>
              </a:lnSpc>
            </a:pPr>
            <a:endParaRPr lang="en-US" sz="327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99096" lvl="3" indent="-249774" algn="l">
              <a:lnSpc>
                <a:spcPts val="3933"/>
              </a:lnSpc>
            </a:pPr>
            <a:endParaRPr lang="en-US" sz="3277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746" y="916562"/>
            <a:ext cx="16454508" cy="2449684"/>
            <a:chOff x="0" y="0"/>
            <a:chExt cx="21939344" cy="3266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39345" cy="3266245"/>
            </a:xfrm>
            <a:custGeom>
              <a:avLst/>
              <a:gdLst/>
              <a:ahLst/>
              <a:cxnLst/>
              <a:rect l="l" t="t" r="r" b="b"/>
              <a:pathLst>
                <a:path w="21939345" h="3266245">
                  <a:moveTo>
                    <a:pt x="0" y="0"/>
                  </a:moveTo>
                  <a:lnTo>
                    <a:pt x="21939345" y="0"/>
                  </a:lnTo>
                  <a:lnTo>
                    <a:pt x="21939345" y="3266245"/>
                  </a:lnTo>
                  <a:lnTo>
                    <a:pt x="0" y="3266245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939344" cy="331387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1519"/>
                </a:lnSpc>
              </a:pPr>
              <a:r>
                <a:rPr lang="en-US" sz="9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Nenechte si ujít co se děje...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2600" y="0"/>
            <a:ext cx="18288006" cy="1000086"/>
            <a:chOff x="0" y="0"/>
            <a:chExt cx="24384008" cy="1333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5308" y="2141404"/>
            <a:ext cx="16454510" cy="5293608"/>
            <a:chOff x="0" y="0"/>
            <a:chExt cx="21939347" cy="70581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39346" cy="7058144"/>
            </a:xfrm>
            <a:custGeom>
              <a:avLst/>
              <a:gdLst/>
              <a:ahLst/>
              <a:cxnLst/>
              <a:rect l="l" t="t" r="r" b="b"/>
              <a:pathLst>
                <a:path w="21939346" h="7058144">
                  <a:moveTo>
                    <a:pt x="0" y="0"/>
                  </a:moveTo>
                  <a:lnTo>
                    <a:pt x="21939346" y="0"/>
                  </a:lnTo>
                  <a:lnTo>
                    <a:pt x="21939346" y="7058144"/>
                  </a:lnTo>
                  <a:lnTo>
                    <a:pt x="0" y="705814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1939347" cy="707719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Odbor kultury Magistrátu </a:t>
              </a:r>
            </a:p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města Brna → Kultura B R N O</a:t>
              </a:r>
            </a:p>
            <a:p>
              <a:pPr algn="l">
                <a:lnSpc>
                  <a:spcPts val="4800"/>
                </a:lnSpc>
              </a:pPr>
              <a:endPara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4800"/>
                </a:lnSpc>
              </a:pPr>
              <a:endPara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4800"/>
                </a:lnSpc>
              </a:pPr>
              <a:endPara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4800"/>
                </a:lnSpc>
              </a:pPr>
              <a:endParaRPr lang="en-US" sz="4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35553" y="5358849"/>
            <a:ext cx="4084650" cy="1274850"/>
            <a:chOff x="0" y="0"/>
            <a:chExt cx="5446200" cy="1699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46141" cy="1699768"/>
            </a:xfrm>
            <a:custGeom>
              <a:avLst/>
              <a:gdLst/>
              <a:ahLst/>
              <a:cxnLst/>
              <a:rect l="l" t="t" r="r" b="b"/>
              <a:pathLst>
                <a:path w="5446141" h="1699768">
                  <a:moveTo>
                    <a:pt x="12700" y="0"/>
                  </a:moveTo>
                  <a:lnTo>
                    <a:pt x="5433441" y="0"/>
                  </a:lnTo>
                  <a:cubicBezTo>
                    <a:pt x="5440426" y="0"/>
                    <a:pt x="5446141" y="5715"/>
                    <a:pt x="5446141" y="12700"/>
                  </a:cubicBezTo>
                  <a:lnTo>
                    <a:pt x="5446141" y="1687068"/>
                  </a:lnTo>
                  <a:cubicBezTo>
                    <a:pt x="5446141" y="1694053"/>
                    <a:pt x="5440426" y="1699768"/>
                    <a:pt x="5433441" y="1699768"/>
                  </a:cubicBezTo>
                  <a:lnTo>
                    <a:pt x="12700" y="1699768"/>
                  </a:lnTo>
                  <a:cubicBezTo>
                    <a:pt x="5715" y="1699768"/>
                    <a:pt x="0" y="1694053"/>
                    <a:pt x="0" y="16870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87068"/>
                  </a:lnTo>
                  <a:lnTo>
                    <a:pt x="12700" y="1687068"/>
                  </a:lnTo>
                  <a:lnTo>
                    <a:pt x="12700" y="1674368"/>
                  </a:lnTo>
                  <a:lnTo>
                    <a:pt x="5433441" y="1674368"/>
                  </a:lnTo>
                  <a:lnTo>
                    <a:pt x="5433441" y="1687068"/>
                  </a:lnTo>
                  <a:lnTo>
                    <a:pt x="5420741" y="1687068"/>
                  </a:lnTo>
                  <a:lnTo>
                    <a:pt x="5420741" y="12700"/>
                  </a:lnTo>
                  <a:lnTo>
                    <a:pt x="5433441" y="12700"/>
                  </a:lnTo>
                  <a:lnTo>
                    <a:pt x="543344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5446200" cy="1728375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kultura.brno.cz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91697" y="6432311"/>
            <a:ext cx="7021050" cy="1274850"/>
            <a:chOff x="0" y="0"/>
            <a:chExt cx="9361400" cy="1699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61424" cy="1699768"/>
            </a:xfrm>
            <a:custGeom>
              <a:avLst/>
              <a:gdLst/>
              <a:ahLst/>
              <a:cxnLst/>
              <a:rect l="l" t="t" r="r" b="b"/>
              <a:pathLst>
                <a:path w="9361424" h="1699768">
                  <a:moveTo>
                    <a:pt x="12700" y="0"/>
                  </a:moveTo>
                  <a:lnTo>
                    <a:pt x="9348724" y="0"/>
                  </a:lnTo>
                  <a:cubicBezTo>
                    <a:pt x="9355709" y="0"/>
                    <a:pt x="9361424" y="5715"/>
                    <a:pt x="9361424" y="12700"/>
                  </a:cubicBezTo>
                  <a:lnTo>
                    <a:pt x="9361424" y="1687068"/>
                  </a:lnTo>
                  <a:cubicBezTo>
                    <a:pt x="9361424" y="1694053"/>
                    <a:pt x="9355709" y="1699768"/>
                    <a:pt x="9348724" y="1699768"/>
                  </a:cubicBezTo>
                  <a:lnTo>
                    <a:pt x="12700" y="1699768"/>
                  </a:lnTo>
                  <a:cubicBezTo>
                    <a:pt x="5715" y="1699768"/>
                    <a:pt x="0" y="1694053"/>
                    <a:pt x="0" y="16870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87068"/>
                  </a:lnTo>
                  <a:lnTo>
                    <a:pt x="12700" y="1687068"/>
                  </a:lnTo>
                  <a:lnTo>
                    <a:pt x="12700" y="1674368"/>
                  </a:lnTo>
                  <a:lnTo>
                    <a:pt x="9348724" y="1674368"/>
                  </a:lnTo>
                  <a:lnTo>
                    <a:pt x="9348724" y="1687068"/>
                  </a:lnTo>
                  <a:lnTo>
                    <a:pt x="9336024" y="1687068"/>
                  </a:lnTo>
                  <a:lnTo>
                    <a:pt x="9336024" y="12700"/>
                  </a:lnTo>
                  <a:lnTo>
                    <a:pt x="9348724" y="12700"/>
                  </a:lnTo>
                  <a:lnTo>
                    <a:pt x="9348724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361400" cy="1728375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facebook.com/brnoculture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35553" y="7516225"/>
            <a:ext cx="7343520" cy="1274850"/>
            <a:chOff x="0" y="0"/>
            <a:chExt cx="9791360" cy="1699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791319" cy="1699768"/>
            </a:xfrm>
            <a:custGeom>
              <a:avLst/>
              <a:gdLst/>
              <a:ahLst/>
              <a:cxnLst/>
              <a:rect l="l" t="t" r="r" b="b"/>
              <a:pathLst>
                <a:path w="9791319" h="1699768">
                  <a:moveTo>
                    <a:pt x="12700" y="0"/>
                  </a:moveTo>
                  <a:lnTo>
                    <a:pt x="9778619" y="0"/>
                  </a:lnTo>
                  <a:cubicBezTo>
                    <a:pt x="9785603" y="0"/>
                    <a:pt x="9791319" y="5715"/>
                    <a:pt x="9791319" y="12700"/>
                  </a:cubicBezTo>
                  <a:lnTo>
                    <a:pt x="9791319" y="1687068"/>
                  </a:lnTo>
                  <a:cubicBezTo>
                    <a:pt x="9791319" y="1694053"/>
                    <a:pt x="9785603" y="1699768"/>
                    <a:pt x="9778619" y="1699768"/>
                  </a:cubicBezTo>
                  <a:lnTo>
                    <a:pt x="12700" y="1699768"/>
                  </a:lnTo>
                  <a:cubicBezTo>
                    <a:pt x="5715" y="1699768"/>
                    <a:pt x="0" y="1694053"/>
                    <a:pt x="0" y="16870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87068"/>
                  </a:lnTo>
                  <a:lnTo>
                    <a:pt x="12700" y="1687068"/>
                  </a:lnTo>
                  <a:lnTo>
                    <a:pt x="12700" y="1674368"/>
                  </a:lnTo>
                  <a:lnTo>
                    <a:pt x="9778619" y="1674368"/>
                  </a:lnTo>
                  <a:lnTo>
                    <a:pt x="9778619" y="1687068"/>
                  </a:lnTo>
                  <a:lnTo>
                    <a:pt x="9765919" y="1687068"/>
                  </a:lnTo>
                  <a:lnTo>
                    <a:pt x="9765919" y="12700"/>
                  </a:lnTo>
                  <a:lnTo>
                    <a:pt x="9778619" y="12700"/>
                  </a:lnTo>
                  <a:lnTo>
                    <a:pt x="977861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791360" cy="1728375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kultura.brno.cz/newsletter/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27811" y="8589687"/>
            <a:ext cx="7343520" cy="1274850"/>
            <a:chOff x="0" y="0"/>
            <a:chExt cx="9791360" cy="1699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791319" cy="1699768"/>
            </a:xfrm>
            <a:custGeom>
              <a:avLst/>
              <a:gdLst/>
              <a:ahLst/>
              <a:cxnLst/>
              <a:rect l="l" t="t" r="r" b="b"/>
              <a:pathLst>
                <a:path w="9791319" h="1699768">
                  <a:moveTo>
                    <a:pt x="12700" y="0"/>
                  </a:moveTo>
                  <a:lnTo>
                    <a:pt x="9778619" y="0"/>
                  </a:lnTo>
                  <a:cubicBezTo>
                    <a:pt x="9785603" y="0"/>
                    <a:pt x="9791319" y="5715"/>
                    <a:pt x="9791319" y="12700"/>
                  </a:cubicBezTo>
                  <a:lnTo>
                    <a:pt x="9791319" y="1687068"/>
                  </a:lnTo>
                  <a:cubicBezTo>
                    <a:pt x="9791319" y="1694053"/>
                    <a:pt x="9785603" y="1699768"/>
                    <a:pt x="9778619" y="1699768"/>
                  </a:cubicBezTo>
                  <a:lnTo>
                    <a:pt x="12700" y="1699768"/>
                  </a:lnTo>
                  <a:cubicBezTo>
                    <a:pt x="5715" y="1699768"/>
                    <a:pt x="0" y="1694053"/>
                    <a:pt x="0" y="168706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87068"/>
                  </a:lnTo>
                  <a:lnTo>
                    <a:pt x="12700" y="1687068"/>
                  </a:lnTo>
                  <a:lnTo>
                    <a:pt x="12700" y="1674368"/>
                  </a:lnTo>
                  <a:lnTo>
                    <a:pt x="9778619" y="1674368"/>
                  </a:lnTo>
                  <a:lnTo>
                    <a:pt x="9778619" y="1687068"/>
                  </a:lnTo>
                  <a:lnTo>
                    <a:pt x="9765919" y="1687068"/>
                  </a:lnTo>
                  <a:lnTo>
                    <a:pt x="9765919" y="12700"/>
                  </a:lnTo>
                  <a:lnTo>
                    <a:pt x="9778619" y="12700"/>
                  </a:lnTo>
                  <a:lnTo>
                    <a:pt x="977861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9791360" cy="1728375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youtube.com/@kulturabrno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2806" y="5781204"/>
            <a:ext cx="709706" cy="678700"/>
            <a:chOff x="0" y="0"/>
            <a:chExt cx="946275" cy="904933"/>
          </a:xfrm>
        </p:grpSpPr>
        <p:sp>
          <p:nvSpPr>
            <p:cNvPr id="23" name="Freeform 23"/>
            <p:cNvSpPr/>
            <p:nvPr/>
          </p:nvSpPr>
          <p:spPr>
            <a:xfrm>
              <a:off x="33909" y="33909"/>
              <a:ext cx="878459" cy="837184"/>
            </a:xfrm>
            <a:custGeom>
              <a:avLst/>
              <a:gdLst/>
              <a:ahLst/>
              <a:cxnLst/>
              <a:rect l="l" t="t" r="r" b="b"/>
              <a:pathLst>
                <a:path w="878459" h="837184">
                  <a:moveTo>
                    <a:pt x="0" y="418592"/>
                  </a:moveTo>
                  <a:cubicBezTo>
                    <a:pt x="0" y="187452"/>
                    <a:pt x="196723" y="0"/>
                    <a:pt x="439293" y="0"/>
                  </a:cubicBezTo>
                  <a:cubicBezTo>
                    <a:pt x="681863" y="0"/>
                    <a:pt x="878459" y="187325"/>
                    <a:pt x="878459" y="418592"/>
                  </a:cubicBezTo>
                  <a:cubicBezTo>
                    <a:pt x="878459" y="649859"/>
                    <a:pt x="681863" y="837184"/>
                    <a:pt x="439166" y="837184"/>
                  </a:cubicBezTo>
                  <a:cubicBezTo>
                    <a:pt x="196469" y="837184"/>
                    <a:pt x="0" y="649732"/>
                    <a:pt x="0" y="41859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946277" cy="905002"/>
            </a:xfrm>
            <a:custGeom>
              <a:avLst/>
              <a:gdLst/>
              <a:ahLst/>
              <a:cxnLst/>
              <a:rect l="l" t="t" r="r" b="b"/>
              <a:pathLst>
                <a:path w="946277" h="905002">
                  <a:moveTo>
                    <a:pt x="0" y="452501"/>
                  </a:moveTo>
                  <a:cubicBezTo>
                    <a:pt x="0" y="201041"/>
                    <a:pt x="213360" y="0"/>
                    <a:pt x="473075" y="0"/>
                  </a:cubicBezTo>
                  <a:lnTo>
                    <a:pt x="473075" y="33909"/>
                  </a:lnTo>
                  <a:lnTo>
                    <a:pt x="473075" y="0"/>
                  </a:lnTo>
                  <a:cubicBezTo>
                    <a:pt x="732917" y="0"/>
                    <a:pt x="946277" y="201041"/>
                    <a:pt x="946277" y="452501"/>
                  </a:cubicBezTo>
                  <a:lnTo>
                    <a:pt x="912368" y="452501"/>
                  </a:lnTo>
                  <a:lnTo>
                    <a:pt x="946277" y="452501"/>
                  </a:lnTo>
                  <a:cubicBezTo>
                    <a:pt x="946277" y="703961"/>
                    <a:pt x="732917" y="905002"/>
                    <a:pt x="473202" y="905002"/>
                  </a:cubicBezTo>
                  <a:lnTo>
                    <a:pt x="473202" y="871093"/>
                  </a:lnTo>
                  <a:lnTo>
                    <a:pt x="473202" y="905002"/>
                  </a:lnTo>
                  <a:cubicBezTo>
                    <a:pt x="213360" y="904875"/>
                    <a:pt x="0" y="703834"/>
                    <a:pt x="0" y="452501"/>
                  </a:cubicBezTo>
                  <a:lnTo>
                    <a:pt x="33909" y="452501"/>
                  </a:lnTo>
                  <a:lnTo>
                    <a:pt x="62992" y="469773"/>
                  </a:lnTo>
                  <a:cubicBezTo>
                    <a:pt x="55245" y="482854"/>
                    <a:pt x="39624" y="489204"/>
                    <a:pt x="24892" y="485140"/>
                  </a:cubicBezTo>
                  <a:cubicBezTo>
                    <a:pt x="10160" y="481076"/>
                    <a:pt x="0" y="467741"/>
                    <a:pt x="0" y="452501"/>
                  </a:cubicBezTo>
                  <a:moveTo>
                    <a:pt x="67691" y="452501"/>
                  </a:moveTo>
                  <a:lnTo>
                    <a:pt x="33909" y="452501"/>
                  </a:lnTo>
                  <a:lnTo>
                    <a:pt x="4699" y="435229"/>
                  </a:lnTo>
                  <a:cubicBezTo>
                    <a:pt x="12446" y="422148"/>
                    <a:pt x="28067" y="415798"/>
                    <a:pt x="42799" y="419862"/>
                  </a:cubicBezTo>
                  <a:cubicBezTo>
                    <a:pt x="57531" y="423926"/>
                    <a:pt x="67691" y="437261"/>
                    <a:pt x="67691" y="452501"/>
                  </a:cubicBezTo>
                  <a:cubicBezTo>
                    <a:pt x="67691" y="663448"/>
                    <a:pt x="247650" y="837184"/>
                    <a:pt x="473075" y="837184"/>
                  </a:cubicBezTo>
                  <a:cubicBezTo>
                    <a:pt x="698500" y="837184"/>
                    <a:pt x="878586" y="663448"/>
                    <a:pt x="878586" y="452501"/>
                  </a:cubicBezTo>
                  <a:cubicBezTo>
                    <a:pt x="878586" y="241554"/>
                    <a:pt x="698627" y="67691"/>
                    <a:pt x="473075" y="67691"/>
                  </a:cubicBezTo>
                  <a:lnTo>
                    <a:pt x="473075" y="33909"/>
                  </a:lnTo>
                  <a:lnTo>
                    <a:pt x="473075" y="67691"/>
                  </a:lnTo>
                  <a:cubicBezTo>
                    <a:pt x="247650" y="67691"/>
                    <a:pt x="67691" y="241554"/>
                    <a:pt x="67691" y="45250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60550" y="6898540"/>
            <a:ext cx="709706" cy="678700"/>
            <a:chOff x="0" y="0"/>
            <a:chExt cx="946275" cy="904933"/>
          </a:xfrm>
        </p:grpSpPr>
        <p:sp>
          <p:nvSpPr>
            <p:cNvPr id="26" name="Freeform 26"/>
            <p:cNvSpPr/>
            <p:nvPr/>
          </p:nvSpPr>
          <p:spPr>
            <a:xfrm>
              <a:off x="33909" y="33909"/>
              <a:ext cx="878459" cy="837184"/>
            </a:xfrm>
            <a:custGeom>
              <a:avLst/>
              <a:gdLst/>
              <a:ahLst/>
              <a:cxnLst/>
              <a:rect l="l" t="t" r="r" b="b"/>
              <a:pathLst>
                <a:path w="878459" h="837184">
                  <a:moveTo>
                    <a:pt x="0" y="418592"/>
                  </a:moveTo>
                  <a:cubicBezTo>
                    <a:pt x="0" y="187452"/>
                    <a:pt x="196723" y="0"/>
                    <a:pt x="439293" y="0"/>
                  </a:cubicBezTo>
                  <a:cubicBezTo>
                    <a:pt x="681863" y="0"/>
                    <a:pt x="878459" y="187325"/>
                    <a:pt x="878459" y="418592"/>
                  </a:cubicBezTo>
                  <a:cubicBezTo>
                    <a:pt x="878459" y="649859"/>
                    <a:pt x="681863" y="837184"/>
                    <a:pt x="439166" y="837184"/>
                  </a:cubicBezTo>
                  <a:cubicBezTo>
                    <a:pt x="196469" y="837184"/>
                    <a:pt x="0" y="649732"/>
                    <a:pt x="0" y="41859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946277" cy="905002"/>
            </a:xfrm>
            <a:custGeom>
              <a:avLst/>
              <a:gdLst/>
              <a:ahLst/>
              <a:cxnLst/>
              <a:rect l="l" t="t" r="r" b="b"/>
              <a:pathLst>
                <a:path w="946277" h="905002">
                  <a:moveTo>
                    <a:pt x="0" y="452501"/>
                  </a:moveTo>
                  <a:cubicBezTo>
                    <a:pt x="0" y="201041"/>
                    <a:pt x="213360" y="0"/>
                    <a:pt x="473075" y="0"/>
                  </a:cubicBezTo>
                  <a:lnTo>
                    <a:pt x="473075" y="33909"/>
                  </a:lnTo>
                  <a:lnTo>
                    <a:pt x="473075" y="0"/>
                  </a:lnTo>
                  <a:cubicBezTo>
                    <a:pt x="732917" y="0"/>
                    <a:pt x="946277" y="201041"/>
                    <a:pt x="946277" y="452501"/>
                  </a:cubicBezTo>
                  <a:lnTo>
                    <a:pt x="912368" y="452501"/>
                  </a:lnTo>
                  <a:lnTo>
                    <a:pt x="946277" y="452501"/>
                  </a:lnTo>
                  <a:cubicBezTo>
                    <a:pt x="946277" y="703961"/>
                    <a:pt x="732917" y="905002"/>
                    <a:pt x="473202" y="905002"/>
                  </a:cubicBezTo>
                  <a:lnTo>
                    <a:pt x="473202" y="871093"/>
                  </a:lnTo>
                  <a:lnTo>
                    <a:pt x="473202" y="905002"/>
                  </a:lnTo>
                  <a:cubicBezTo>
                    <a:pt x="213360" y="904875"/>
                    <a:pt x="0" y="703834"/>
                    <a:pt x="0" y="452501"/>
                  </a:cubicBezTo>
                  <a:lnTo>
                    <a:pt x="33909" y="452501"/>
                  </a:lnTo>
                  <a:lnTo>
                    <a:pt x="62992" y="469773"/>
                  </a:lnTo>
                  <a:cubicBezTo>
                    <a:pt x="55245" y="482854"/>
                    <a:pt x="39624" y="489204"/>
                    <a:pt x="24892" y="485140"/>
                  </a:cubicBezTo>
                  <a:cubicBezTo>
                    <a:pt x="10160" y="481076"/>
                    <a:pt x="0" y="467741"/>
                    <a:pt x="0" y="452501"/>
                  </a:cubicBezTo>
                  <a:moveTo>
                    <a:pt x="67691" y="452501"/>
                  </a:moveTo>
                  <a:lnTo>
                    <a:pt x="33909" y="452501"/>
                  </a:lnTo>
                  <a:lnTo>
                    <a:pt x="4699" y="435229"/>
                  </a:lnTo>
                  <a:cubicBezTo>
                    <a:pt x="12446" y="422148"/>
                    <a:pt x="28067" y="415798"/>
                    <a:pt x="42799" y="419862"/>
                  </a:cubicBezTo>
                  <a:cubicBezTo>
                    <a:pt x="57531" y="423926"/>
                    <a:pt x="67691" y="437261"/>
                    <a:pt x="67691" y="452501"/>
                  </a:cubicBezTo>
                  <a:cubicBezTo>
                    <a:pt x="67691" y="663448"/>
                    <a:pt x="247650" y="837184"/>
                    <a:pt x="473075" y="837184"/>
                  </a:cubicBezTo>
                  <a:cubicBezTo>
                    <a:pt x="698500" y="837184"/>
                    <a:pt x="878586" y="663448"/>
                    <a:pt x="878586" y="452501"/>
                  </a:cubicBezTo>
                  <a:cubicBezTo>
                    <a:pt x="878586" y="241554"/>
                    <a:pt x="698627" y="67691"/>
                    <a:pt x="473075" y="67691"/>
                  </a:cubicBezTo>
                  <a:lnTo>
                    <a:pt x="473075" y="33909"/>
                  </a:lnTo>
                  <a:lnTo>
                    <a:pt x="473075" y="67691"/>
                  </a:lnTo>
                  <a:cubicBezTo>
                    <a:pt x="247650" y="67691"/>
                    <a:pt x="67691" y="241554"/>
                    <a:pt x="67691" y="45250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60550" y="8049702"/>
            <a:ext cx="709706" cy="678700"/>
            <a:chOff x="0" y="0"/>
            <a:chExt cx="946275" cy="904933"/>
          </a:xfrm>
        </p:grpSpPr>
        <p:sp>
          <p:nvSpPr>
            <p:cNvPr id="29" name="Freeform 29"/>
            <p:cNvSpPr/>
            <p:nvPr/>
          </p:nvSpPr>
          <p:spPr>
            <a:xfrm>
              <a:off x="33909" y="33909"/>
              <a:ext cx="878459" cy="837184"/>
            </a:xfrm>
            <a:custGeom>
              <a:avLst/>
              <a:gdLst/>
              <a:ahLst/>
              <a:cxnLst/>
              <a:rect l="l" t="t" r="r" b="b"/>
              <a:pathLst>
                <a:path w="878459" h="837184">
                  <a:moveTo>
                    <a:pt x="0" y="418592"/>
                  </a:moveTo>
                  <a:cubicBezTo>
                    <a:pt x="0" y="187452"/>
                    <a:pt x="196723" y="0"/>
                    <a:pt x="439293" y="0"/>
                  </a:cubicBezTo>
                  <a:cubicBezTo>
                    <a:pt x="681863" y="0"/>
                    <a:pt x="878459" y="187325"/>
                    <a:pt x="878459" y="418592"/>
                  </a:cubicBezTo>
                  <a:cubicBezTo>
                    <a:pt x="878459" y="649859"/>
                    <a:pt x="681863" y="837184"/>
                    <a:pt x="439166" y="837184"/>
                  </a:cubicBezTo>
                  <a:cubicBezTo>
                    <a:pt x="196469" y="837184"/>
                    <a:pt x="0" y="649732"/>
                    <a:pt x="0" y="41859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946277" cy="905002"/>
            </a:xfrm>
            <a:custGeom>
              <a:avLst/>
              <a:gdLst/>
              <a:ahLst/>
              <a:cxnLst/>
              <a:rect l="l" t="t" r="r" b="b"/>
              <a:pathLst>
                <a:path w="946277" h="905002">
                  <a:moveTo>
                    <a:pt x="0" y="452501"/>
                  </a:moveTo>
                  <a:cubicBezTo>
                    <a:pt x="0" y="201041"/>
                    <a:pt x="213360" y="0"/>
                    <a:pt x="473075" y="0"/>
                  </a:cubicBezTo>
                  <a:lnTo>
                    <a:pt x="473075" y="33909"/>
                  </a:lnTo>
                  <a:lnTo>
                    <a:pt x="473075" y="0"/>
                  </a:lnTo>
                  <a:cubicBezTo>
                    <a:pt x="732917" y="0"/>
                    <a:pt x="946277" y="201041"/>
                    <a:pt x="946277" y="452501"/>
                  </a:cubicBezTo>
                  <a:lnTo>
                    <a:pt x="912368" y="452501"/>
                  </a:lnTo>
                  <a:lnTo>
                    <a:pt x="946277" y="452501"/>
                  </a:lnTo>
                  <a:cubicBezTo>
                    <a:pt x="946277" y="703961"/>
                    <a:pt x="732917" y="905002"/>
                    <a:pt x="473202" y="905002"/>
                  </a:cubicBezTo>
                  <a:lnTo>
                    <a:pt x="473202" y="871093"/>
                  </a:lnTo>
                  <a:lnTo>
                    <a:pt x="473202" y="905002"/>
                  </a:lnTo>
                  <a:cubicBezTo>
                    <a:pt x="213360" y="904875"/>
                    <a:pt x="0" y="703834"/>
                    <a:pt x="0" y="452501"/>
                  </a:cubicBezTo>
                  <a:lnTo>
                    <a:pt x="33909" y="452501"/>
                  </a:lnTo>
                  <a:lnTo>
                    <a:pt x="62992" y="469773"/>
                  </a:lnTo>
                  <a:cubicBezTo>
                    <a:pt x="55245" y="482854"/>
                    <a:pt x="39624" y="489204"/>
                    <a:pt x="24892" y="485140"/>
                  </a:cubicBezTo>
                  <a:cubicBezTo>
                    <a:pt x="10160" y="481076"/>
                    <a:pt x="0" y="467741"/>
                    <a:pt x="0" y="452501"/>
                  </a:cubicBezTo>
                  <a:moveTo>
                    <a:pt x="67691" y="452501"/>
                  </a:moveTo>
                  <a:lnTo>
                    <a:pt x="33909" y="452501"/>
                  </a:lnTo>
                  <a:lnTo>
                    <a:pt x="4699" y="435229"/>
                  </a:lnTo>
                  <a:cubicBezTo>
                    <a:pt x="12446" y="422148"/>
                    <a:pt x="28067" y="415798"/>
                    <a:pt x="42799" y="419862"/>
                  </a:cubicBezTo>
                  <a:cubicBezTo>
                    <a:pt x="57531" y="423926"/>
                    <a:pt x="67691" y="437261"/>
                    <a:pt x="67691" y="452501"/>
                  </a:cubicBezTo>
                  <a:cubicBezTo>
                    <a:pt x="67691" y="663448"/>
                    <a:pt x="247650" y="837184"/>
                    <a:pt x="473075" y="837184"/>
                  </a:cubicBezTo>
                  <a:cubicBezTo>
                    <a:pt x="698500" y="837184"/>
                    <a:pt x="878586" y="663448"/>
                    <a:pt x="878586" y="452501"/>
                  </a:cubicBezTo>
                  <a:cubicBezTo>
                    <a:pt x="878586" y="241554"/>
                    <a:pt x="698627" y="67691"/>
                    <a:pt x="473075" y="67691"/>
                  </a:cubicBezTo>
                  <a:lnTo>
                    <a:pt x="473075" y="33909"/>
                  </a:lnTo>
                  <a:lnTo>
                    <a:pt x="473075" y="67691"/>
                  </a:lnTo>
                  <a:cubicBezTo>
                    <a:pt x="247650" y="67691"/>
                    <a:pt x="67691" y="241554"/>
                    <a:pt x="67691" y="45250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52808" y="9034272"/>
            <a:ext cx="709706" cy="678700"/>
            <a:chOff x="0" y="0"/>
            <a:chExt cx="946275" cy="904933"/>
          </a:xfrm>
        </p:grpSpPr>
        <p:sp>
          <p:nvSpPr>
            <p:cNvPr id="32" name="Freeform 32"/>
            <p:cNvSpPr/>
            <p:nvPr/>
          </p:nvSpPr>
          <p:spPr>
            <a:xfrm>
              <a:off x="33909" y="33909"/>
              <a:ext cx="878459" cy="837184"/>
            </a:xfrm>
            <a:custGeom>
              <a:avLst/>
              <a:gdLst/>
              <a:ahLst/>
              <a:cxnLst/>
              <a:rect l="l" t="t" r="r" b="b"/>
              <a:pathLst>
                <a:path w="878459" h="837184">
                  <a:moveTo>
                    <a:pt x="0" y="418592"/>
                  </a:moveTo>
                  <a:cubicBezTo>
                    <a:pt x="0" y="187452"/>
                    <a:pt x="196723" y="0"/>
                    <a:pt x="439293" y="0"/>
                  </a:cubicBezTo>
                  <a:cubicBezTo>
                    <a:pt x="681863" y="0"/>
                    <a:pt x="878459" y="187325"/>
                    <a:pt x="878459" y="418592"/>
                  </a:cubicBezTo>
                  <a:cubicBezTo>
                    <a:pt x="878459" y="649859"/>
                    <a:pt x="681863" y="837184"/>
                    <a:pt x="439166" y="837184"/>
                  </a:cubicBezTo>
                  <a:cubicBezTo>
                    <a:pt x="196469" y="837184"/>
                    <a:pt x="0" y="649732"/>
                    <a:pt x="0" y="41859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946277" cy="905002"/>
            </a:xfrm>
            <a:custGeom>
              <a:avLst/>
              <a:gdLst/>
              <a:ahLst/>
              <a:cxnLst/>
              <a:rect l="l" t="t" r="r" b="b"/>
              <a:pathLst>
                <a:path w="946277" h="905002">
                  <a:moveTo>
                    <a:pt x="0" y="452501"/>
                  </a:moveTo>
                  <a:cubicBezTo>
                    <a:pt x="0" y="201041"/>
                    <a:pt x="213360" y="0"/>
                    <a:pt x="473075" y="0"/>
                  </a:cubicBezTo>
                  <a:lnTo>
                    <a:pt x="473075" y="33909"/>
                  </a:lnTo>
                  <a:lnTo>
                    <a:pt x="473075" y="0"/>
                  </a:lnTo>
                  <a:cubicBezTo>
                    <a:pt x="732917" y="0"/>
                    <a:pt x="946277" y="201041"/>
                    <a:pt x="946277" y="452501"/>
                  </a:cubicBezTo>
                  <a:lnTo>
                    <a:pt x="912368" y="452501"/>
                  </a:lnTo>
                  <a:lnTo>
                    <a:pt x="946277" y="452501"/>
                  </a:lnTo>
                  <a:cubicBezTo>
                    <a:pt x="946277" y="703961"/>
                    <a:pt x="732917" y="905002"/>
                    <a:pt x="473202" y="905002"/>
                  </a:cubicBezTo>
                  <a:lnTo>
                    <a:pt x="473202" y="871093"/>
                  </a:lnTo>
                  <a:lnTo>
                    <a:pt x="473202" y="905002"/>
                  </a:lnTo>
                  <a:cubicBezTo>
                    <a:pt x="213360" y="904875"/>
                    <a:pt x="0" y="703834"/>
                    <a:pt x="0" y="452501"/>
                  </a:cubicBezTo>
                  <a:lnTo>
                    <a:pt x="33909" y="452501"/>
                  </a:lnTo>
                  <a:lnTo>
                    <a:pt x="62992" y="469773"/>
                  </a:lnTo>
                  <a:cubicBezTo>
                    <a:pt x="55245" y="482854"/>
                    <a:pt x="39624" y="489204"/>
                    <a:pt x="24892" y="485140"/>
                  </a:cubicBezTo>
                  <a:cubicBezTo>
                    <a:pt x="10160" y="481076"/>
                    <a:pt x="0" y="467741"/>
                    <a:pt x="0" y="452501"/>
                  </a:cubicBezTo>
                  <a:moveTo>
                    <a:pt x="67691" y="452501"/>
                  </a:moveTo>
                  <a:lnTo>
                    <a:pt x="33909" y="452501"/>
                  </a:lnTo>
                  <a:lnTo>
                    <a:pt x="4699" y="435229"/>
                  </a:lnTo>
                  <a:cubicBezTo>
                    <a:pt x="12446" y="422148"/>
                    <a:pt x="28067" y="415798"/>
                    <a:pt x="42799" y="419862"/>
                  </a:cubicBezTo>
                  <a:cubicBezTo>
                    <a:pt x="57531" y="423926"/>
                    <a:pt x="67691" y="437261"/>
                    <a:pt x="67691" y="452501"/>
                  </a:cubicBezTo>
                  <a:cubicBezTo>
                    <a:pt x="67691" y="663448"/>
                    <a:pt x="247650" y="837184"/>
                    <a:pt x="473075" y="837184"/>
                  </a:cubicBezTo>
                  <a:cubicBezTo>
                    <a:pt x="698500" y="837184"/>
                    <a:pt x="878586" y="663448"/>
                    <a:pt x="878586" y="452501"/>
                  </a:cubicBezTo>
                  <a:cubicBezTo>
                    <a:pt x="878586" y="241554"/>
                    <a:pt x="698627" y="67691"/>
                    <a:pt x="473075" y="67691"/>
                  </a:cubicBezTo>
                  <a:lnTo>
                    <a:pt x="473075" y="33909"/>
                  </a:lnTo>
                  <a:lnTo>
                    <a:pt x="473075" y="67691"/>
                  </a:lnTo>
                  <a:cubicBezTo>
                    <a:pt x="247650" y="67691"/>
                    <a:pt x="67691" y="241554"/>
                    <a:pt x="67691" y="45250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oblečení&#10;&#10;Obsah generovaný pomocí AI může být nesprávný.">
            <a:extLst>
              <a:ext uri="{FF2B5EF4-FFF2-40B4-BE49-F238E27FC236}">
                <a16:creationId xmlns:a16="http://schemas.microsoft.com/office/drawing/2014/main" id="{4668FAA3-B70C-5BAB-CC8A-76D39E5AA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002366"/>
            <a:ext cx="14264640" cy="8023861"/>
          </a:xfrm>
          <a:prstGeom prst="rect">
            <a:avLst/>
          </a:prstGeom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7BE9ED9D-A2E0-8168-584A-A9E8E1F6711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6" cy="1000086"/>
            <a:chOff x="0" y="0"/>
            <a:chExt cx="24384008" cy="133344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62AEB1-7E3D-C3AD-8277-530A0C6E7810}"/>
                </a:ext>
              </a:extLst>
            </p:cNvPr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6F3EA993-D4C7-A2F1-4CFB-B5F33BFD1A8B}"/>
              </a:ext>
            </a:extLst>
          </p:cNvPr>
          <p:cNvSpPr txBox="1"/>
          <p:nvPr/>
        </p:nvSpPr>
        <p:spPr>
          <a:xfrm>
            <a:off x="2011680" y="8877300"/>
            <a:ext cx="122682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2"/>
              </a:lnSpc>
            </a:pPr>
            <a:endParaRPr dirty="0"/>
          </a:p>
          <a:p>
            <a:pPr>
              <a:lnSpc>
                <a:spcPts val="3762"/>
              </a:lnSpc>
            </a:pPr>
            <a:r>
              <a:rPr lang="cs-CZ" sz="3135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Registrace: </a:t>
            </a:r>
            <a:r>
              <a:rPr lang="en-US" sz="31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https://forms.gle/2ykqbPFkbR8M43tUA</a:t>
            </a:r>
          </a:p>
          <a:p>
            <a:pPr marL="803358" lvl="3" indent="-200839" algn="l">
              <a:lnSpc>
                <a:spcPts val="3162"/>
              </a:lnSpc>
            </a:pPr>
            <a:endParaRPr lang="en-US" sz="31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62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0370" y="3174742"/>
            <a:ext cx="17742064" cy="2779850"/>
            <a:chOff x="0" y="0"/>
            <a:chExt cx="23656085" cy="3706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56085" cy="3706467"/>
            </a:xfrm>
            <a:custGeom>
              <a:avLst/>
              <a:gdLst/>
              <a:ahLst/>
              <a:cxnLst/>
              <a:rect l="l" t="t" r="r" b="b"/>
              <a:pathLst>
                <a:path w="23656085" h="3706467">
                  <a:moveTo>
                    <a:pt x="0" y="0"/>
                  </a:moveTo>
                  <a:lnTo>
                    <a:pt x="23656085" y="0"/>
                  </a:lnTo>
                  <a:lnTo>
                    <a:pt x="23656085" y="3706467"/>
                  </a:lnTo>
                  <a:lnTo>
                    <a:pt x="0" y="3706467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656085" cy="375409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4400"/>
                </a:lnSpc>
              </a:pPr>
              <a:r>
                <a:rPr lang="en-US" sz="1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Děkujeme za pozornost!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45740" y="6323726"/>
            <a:ext cx="6727910" cy="3392548"/>
            <a:chOff x="0" y="0"/>
            <a:chExt cx="8970547" cy="4523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70547" cy="4523397"/>
            </a:xfrm>
            <a:custGeom>
              <a:avLst/>
              <a:gdLst/>
              <a:ahLst/>
              <a:cxnLst/>
              <a:rect l="l" t="t" r="r" b="b"/>
              <a:pathLst>
                <a:path w="8970547" h="4523397">
                  <a:moveTo>
                    <a:pt x="0" y="0"/>
                  </a:moveTo>
                  <a:lnTo>
                    <a:pt x="8970547" y="0"/>
                  </a:lnTo>
                  <a:lnTo>
                    <a:pt x="8970547" y="4523397"/>
                  </a:lnTo>
                  <a:lnTo>
                    <a:pt x="0" y="4523397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970547" cy="458054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311"/>
                </a:lnSpc>
              </a:pPr>
              <a:endParaRPr/>
            </a:p>
            <a:p>
              <a:pPr algn="l">
                <a:lnSpc>
                  <a:spcPts val="3311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Mgr. Veronika Majíčková</a:t>
              </a:r>
            </a:p>
            <a:p>
              <a:pPr algn="l">
                <a:lnSpc>
                  <a:spcPts val="3311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Oddělení koncepce a rozvoje</a:t>
              </a:r>
            </a:p>
            <a:p>
              <a:pPr algn="l">
                <a:lnSpc>
                  <a:spcPts val="3311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Odbor kultury MMB</a:t>
              </a:r>
            </a:p>
            <a:p>
              <a:pPr algn="l">
                <a:lnSpc>
                  <a:spcPts val="3311"/>
                </a:lnSpc>
              </a:pPr>
              <a:r>
                <a:rPr lang="en-US" sz="24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3" tooltip="mailto:majickova.veronika@brno.cz"/>
                </a:rPr>
                <a:t>majickova.veronika@brno.cz</a:t>
              </a:r>
            </a:p>
            <a:p>
              <a:pPr algn="l">
                <a:lnSpc>
                  <a:spcPts val="3311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tel.: 542 172 073</a:t>
              </a:r>
            </a:p>
            <a:p>
              <a:pPr algn="l">
                <a:lnSpc>
                  <a:spcPts val="3311"/>
                </a:lnSpc>
              </a:pPr>
              <a:endPara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2600" y="0"/>
            <a:ext cx="18288006" cy="1000086"/>
            <a:chOff x="0" y="0"/>
            <a:chExt cx="24384008" cy="13334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33500"/>
            </a:xfrm>
            <a:custGeom>
              <a:avLst/>
              <a:gdLst/>
              <a:ahLst/>
              <a:cxnLst/>
              <a:rect l="l" t="t" r="r" b="b"/>
              <a:pathLst>
                <a:path w="24384000" h="1333500">
                  <a:moveTo>
                    <a:pt x="0" y="0"/>
                  </a:moveTo>
                  <a:lnTo>
                    <a:pt x="24384000" y="0"/>
                  </a:lnTo>
                  <a:lnTo>
                    <a:pt x="24384000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" b="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394</Words>
  <Application>Microsoft Office PowerPoint</Application>
  <PresentationFormat>Vlastní</PresentationFormat>
  <Paragraphs>88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Bold</vt:lpstr>
      <vt:lpstr>Arial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Brno_ppt 22. BKF.pptx</dc:title>
  <cp:lastModifiedBy>Majíčková Veronika (MMB_OK)</cp:lastModifiedBy>
  <cp:revision>2</cp:revision>
  <dcterms:created xsi:type="dcterms:W3CDTF">2006-08-16T00:00:00Z</dcterms:created>
  <dcterms:modified xsi:type="dcterms:W3CDTF">2026-05-25T14:21:48Z</dcterms:modified>
  <dc:identifier>DAHKqk3sGp0</dc:identifier>
</cp:coreProperties>
</file>