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65" r:id="rId3"/>
    <p:sldId id="257" r:id="rId4"/>
    <p:sldId id="266" r:id="rId5"/>
    <p:sldId id="267" r:id="rId6"/>
    <p:sldId id="275" r:id="rId7"/>
    <p:sldId id="268" r:id="rId8"/>
    <p:sldId id="276" r:id="rId9"/>
    <p:sldId id="270" r:id="rId10"/>
    <p:sldId id="269" r:id="rId11"/>
    <p:sldId id="258" r:id="rId12"/>
    <p:sldId id="271" r:id="rId13"/>
    <p:sldId id="272" r:id="rId14"/>
    <p:sldId id="273" r:id="rId15"/>
    <p:sldId id="274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90"/>
    <p:restoredTop sz="91455"/>
  </p:normalViewPr>
  <p:slideViewPr>
    <p:cSldViewPr snapToGrid="0">
      <p:cViewPr varScale="1">
        <p:scale>
          <a:sx n="105" d="100"/>
          <a:sy n="105" d="100"/>
        </p:scale>
        <p:origin x="1152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5/27/25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5/27/25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5/27/25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5/27/25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5/27/25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5/27/25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5/27/25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5/27/25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5/27/25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5/27/25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5/27/25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5/27/25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 descr="A képen Vésés, szobor, művészet, Kőfaragás látható&#10;&#10;Automatikusan generált leírás">
            <a:extLst>
              <a:ext uri="{FF2B5EF4-FFF2-40B4-BE49-F238E27FC236}">
                <a16:creationId xmlns:a16="http://schemas.microsoft.com/office/drawing/2014/main" id="{40A1979C-B188-0775-589A-BAC3729EB7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04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28AE43FC-431B-A5C2-F9ED-926E98650C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chemeClr val="bg1">
              <a:alpha val="60000"/>
            </a:schemeClr>
          </a:solidFill>
          <a:ln w="38100" cap="sq">
            <a:solidFill>
              <a:schemeClr val="tx1"/>
            </a:solidFill>
            <a:miter lim="800000"/>
          </a:ln>
        </p:spPr>
        <p:txBody>
          <a:bodyPr anchor="ctr">
            <a:normAutofit/>
          </a:bodyPr>
          <a:lstStyle/>
          <a:p>
            <a:r>
              <a:rPr lang="hu-HU" dirty="0">
                <a:solidFill>
                  <a:schemeClr val="tx1"/>
                </a:solidFill>
              </a:rPr>
              <a:t>DEBRECEN</a:t>
            </a:r>
            <a:br>
              <a:rPr lang="hu-HU" dirty="0">
                <a:solidFill>
                  <a:schemeClr val="tx1"/>
                </a:solidFill>
              </a:rPr>
            </a:br>
            <a:r>
              <a:rPr lang="hu-HU" dirty="0">
                <a:solidFill>
                  <a:schemeClr val="tx1"/>
                </a:solidFill>
              </a:rPr>
              <a:t>RE/</a:t>
            </a:r>
            <a:r>
              <a:rPr lang="hu-HU" dirty="0" err="1">
                <a:solidFill>
                  <a:schemeClr val="tx1"/>
                </a:solidFill>
              </a:rPr>
              <a:t>BUILDing</a:t>
            </a:r>
            <a:r>
              <a:rPr lang="hu-HU" dirty="0">
                <a:solidFill>
                  <a:schemeClr val="tx1"/>
                </a:solidFill>
              </a:rPr>
              <a:t> A CITY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209D1EC5-7411-8C11-851A-4187B8E5D5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</p:spPr>
        <p:txBody>
          <a:bodyPr>
            <a:normAutofit/>
          </a:bodyPr>
          <a:lstStyle/>
          <a:p>
            <a:endParaRPr lang="hu-H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876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0CF148CB-CA26-6D70-DD32-5760E1A08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2638044"/>
            <a:ext cx="3363974" cy="1728044"/>
          </a:xfrm>
          <a:noFill/>
          <a:ln>
            <a:solidFill>
              <a:schemeClr val="bg1"/>
            </a:solidFill>
          </a:ln>
        </p:spPr>
        <p:txBody>
          <a:bodyPr vert="horz" wrap="square" lIns="274320" tIns="182880" rIns="274320" bIns="182880" rtlCol="0" anchorCtr="1">
            <a:normAutofit/>
          </a:bodyPr>
          <a:lstStyle/>
          <a:p>
            <a:r>
              <a:rPr lang="en-US" sz="2600">
                <a:solidFill>
                  <a:schemeClr val="bg1"/>
                </a:solidFill>
              </a:rPr>
              <a:t>Sustainablity is our identity</a:t>
            </a:r>
          </a:p>
        </p:txBody>
      </p:sp>
      <p:sp>
        <p:nvSpPr>
          <p:cNvPr id="35" name="Content Placeholder 32">
            <a:extLst>
              <a:ext uri="{FF2B5EF4-FFF2-40B4-BE49-F238E27FC236}">
                <a16:creationId xmlns:a16="http://schemas.microsoft.com/office/drawing/2014/main" id="{CDD663AC-B0AD-4AF0-4659-8EF60FD6DB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8" y="2638044"/>
            <a:ext cx="3363974" cy="3415622"/>
          </a:xfrm>
        </p:spPr>
        <p:txBody>
          <a:bodyPr>
            <a:normAutofit/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pic>
        <p:nvPicPr>
          <p:cNvPr id="12" name="Tartalom helye 11" descr="A képen rajz, vázlat, kültéri, épület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5452C001-C777-ACB6-EB2C-E6F3EE28F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3519" y="1385883"/>
            <a:ext cx="7119257" cy="4232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701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2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54465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B9E79A36-ED5B-4E5B-6AB9-F5557BDBE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643467"/>
            <a:ext cx="6242719" cy="1728044"/>
          </a:xfrm>
          <a:noFill/>
          <a:ln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hu-HU" b="1" dirty="0">
                <a:solidFill>
                  <a:schemeClr val="bg1"/>
                </a:solidFill>
              </a:rPr>
              <a:t>CÍVIS IDENTITY 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ACBED44-C846-0F6D-0BB8-3BFBC7E68E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2638044"/>
            <a:ext cx="6242715" cy="3886324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COLLABORATIVE COMMUNITY</a:t>
            </a:r>
          </a:p>
          <a:p>
            <a:pPr marL="0" indent="0">
              <a:lnSpc>
                <a:spcPct val="90000"/>
              </a:lnSpc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THE CITY AS A COMMON PURPOSE</a:t>
            </a:r>
          </a:p>
          <a:p>
            <a:pPr marL="0" indent="0">
              <a:lnSpc>
                <a:spcPct val="90000"/>
              </a:lnSpc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STRONG SENSE OF AUTHONOMY AND SOVEREIGHNITY</a:t>
            </a:r>
          </a:p>
          <a:p>
            <a:pPr marL="0" indent="0">
              <a:lnSpc>
                <a:spcPct val="90000"/>
              </a:lnSpc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EDUCATION</a:t>
            </a:r>
          </a:p>
          <a:p>
            <a:pPr marL="0" indent="0">
              <a:lnSpc>
                <a:spcPct val="90000"/>
              </a:lnSpc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PROTESTANT CULTURE</a:t>
            </a:r>
          </a:p>
          <a:p>
            <a:pPr marL="0" indent="0">
              <a:lnSpc>
                <a:spcPct val="90000"/>
              </a:lnSpc>
              <a:buNone/>
            </a:pPr>
            <a:endParaRPr lang="en-US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b="1" i="1" dirty="0">
                <a:solidFill>
                  <a:schemeClr val="bg1"/>
                </a:solidFill>
              </a:rPr>
              <a:t>CAPACITY OF RESILIENSE</a:t>
            </a:r>
          </a:p>
          <a:p>
            <a:pPr>
              <a:lnSpc>
                <a:spcPct val="90000"/>
              </a:lnSpc>
            </a:pPr>
            <a:endParaRPr lang="en-US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Kép 6" descr="A képen festmény, rajz, kültéri, épület látható&#10;&#10;Automatikusan generált leírás">
            <a:extLst>
              <a:ext uri="{FF2B5EF4-FFF2-40B4-BE49-F238E27FC236}">
                <a16:creationId xmlns:a16="http://schemas.microsoft.com/office/drawing/2014/main" id="{CAE60D65-6F35-A562-A780-DEF309C516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663" r="6" b="6"/>
          <a:stretch/>
        </p:blipFill>
        <p:spPr>
          <a:xfrm>
            <a:off x="8415338" y="3589868"/>
            <a:ext cx="3000375" cy="3068105"/>
          </a:xfrm>
          <a:prstGeom prst="rect">
            <a:avLst/>
          </a:prstGeom>
        </p:spPr>
      </p:pic>
      <p:pic>
        <p:nvPicPr>
          <p:cNvPr id="5" name="Tartalom helye 4" descr="A képen művészet, címerpajzs, Vésés, kültéri látható&#10;&#10;Automatikusan generált leírás">
            <a:extLst>
              <a:ext uri="{FF2B5EF4-FFF2-40B4-BE49-F238E27FC236}">
                <a16:creationId xmlns:a16="http://schemas.microsoft.com/office/drawing/2014/main" id="{E72D2A6D-54FA-89BA-FEA2-12638223D14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49" r="4935" b="2"/>
          <a:stretch/>
        </p:blipFill>
        <p:spPr>
          <a:xfrm>
            <a:off x="8625250" y="200026"/>
            <a:ext cx="2518999" cy="3068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627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Kép 6" descr="A képen kültéri, fa, Légi fotó, előváros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6D1D8576-78F2-31FC-509F-367C0BA038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547" r="21600"/>
          <a:stretch>
            <a:fillRect/>
          </a:stretch>
        </p:blipFill>
        <p:spPr>
          <a:xfrm>
            <a:off x="4650909" y="10"/>
            <a:ext cx="7541090" cy="6857989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72BFF60D-119F-2552-7B2D-CB281B10C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3363974" cy="1728044"/>
          </a:xfrm>
          <a:noFill/>
          <a:ln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hu-HU" sz="2200">
                <a:solidFill>
                  <a:schemeClr val="bg1"/>
                </a:solidFill>
              </a:rPr>
              <a:t>A city in transformation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4486F2D-4F23-4ECA-23CF-40858CEF82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754" y="2795451"/>
            <a:ext cx="4062549" cy="341908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u-HU" sz="2400" dirty="0">
                <a:solidFill>
                  <a:schemeClr val="bg1"/>
                </a:solidFill>
              </a:rPr>
              <a:t>D2030 </a:t>
            </a:r>
            <a:r>
              <a:rPr lang="hu-HU" sz="2400" dirty="0" err="1">
                <a:solidFill>
                  <a:schemeClr val="bg1"/>
                </a:solidFill>
              </a:rPr>
              <a:t>Development</a:t>
            </a:r>
            <a:r>
              <a:rPr lang="hu-HU" sz="2400" dirty="0">
                <a:solidFill>
                  <a:schemeClr val="bg1"/>
                </a:solidFill>
              </a:rPr>
              <a:t> </a:t>
            </a:r>
            <a:r>
              <a:rPr lang="hu-HU" sz="2400" dirty="0" err="1">
                <a:solidFill>
                  <a:schemeClr val="bg1"/>
                </a:solidFill>
              </a:rPr>
              <a:t>Strategy</a:t>
            </a:r>
            <a:endParaRPr lang="hu-HU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hu-HU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hu-HU" sz="2400" dirty="0" err="1">
                <a:solidFill>
                  <a:schemeClr val="bg1"/>
                </a:solidFill>
              </a:rPr>
              <a:t>Sustainable</a:t>
            </a:r>
            <a:r>
              <a:rPr lang="hu-HU" sz="2400" dirty="0">
                <a:solidFill>
                  <a:schemeClr val="bg1"/>
                </a:solidFill>
              </a:rPr>
              <a:t> City </a:t>
            </a:r>
            <a:r>
              <a:rPr lang="hu-HU" sz="2400" dirty="0" err="1">
                <a:solidFill>
                  <a:schemeClr val="bg1"/>
                </a:solidFill>
              </a:rPr>
              <a:t>Development</a:t>
            </a:r>
            <a:r>
              <a:rPr lang="hu-HU" sz="2400" dirty="0">
                <a:solidFill>
                  <a:schemeClr val="bg1"/>
                </a:solidFill>
              </a:rPr>
              <a:t> </a:t>
            </a:r>
            <a:r>
              <a:rPr lang="hu-HU" sz="2400" dirty="0" err="1">
                <a:solidFill>
                  <a:schemeClr val="bg1"/>
                </a:solidFill>
              </a:rPr>
              <a:t>Strategic</a:t>
            </a:r>
            <a:r>
              <a:rPr lang="hu-HU" sz="2400" dirty="0">
                <a:solidFill>
                  <a:schemeClr val="bg1"/>
                </a:solidFill>
              </a:rPr>
              <a:t> </a:t>
            </a:r>
            <a:r>
              <a:rPr lang="hu-HU" sz="2400" dirty="0" err="1">
                <a:solidFill>
                  <a:schemeClr val="bg1"/>
                </a:solidFill>
              </a:rPr>
              <a:t>Plan</a:t>
            </a:r>
            <a:endParaRPr lang="hu-HU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hu-HU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hu-HU" sz="2400" dirty="0" err="1">
                <a:solidFill>
                  <a:schemeClr val="bg1"/>
                </a:solidFill>
              </a:rPr>
              <a:t>Green</a:t>
            </a:r>
            <a:r>
              <a:rPr lang="hu-HU" sz="2400" dirty="0">
                <a:solidFill>
                  <a:schemeClr val="bg1"/>
                </a:solidFill>
              </a:rPr>
              <a:t> </a:t>
            </a:r>
            <a:r>
              <a:rPr lang="hu-HU" sz="2400" dirty="0" err="1">
                <a:solidFill>
                  <a:schemeClr val="bg1"/>
                </a:solidFill>
              </a:rPr>
              <a:t>Codex</a:t>
            </a:r>
            <a:endParaRPr lang="hu-HU" sz="2400" dirty="0">
              <a:solidFill>
                <a:schemeClr val="bg1"/>
              </a:solidFill>
            </a:endParaRPr>
          </a:p>
          <a:p>
            <a:pPr>
              <a:buFontTx/>
              <a:buChar char="-"/>
            </a:pPr>
            <a:endParaRPr lang="hu-HU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hu-HU" sz="2400" dirty="0" err="1">
                <a:solidFill>
                  <a:schemeClr val="bg1"/>
                </a:solidFill>
              </a:rPr>
              <a:t>Cultural</a:t>
            </a:r>
            <a:r>
              <a:rPr lang="hu-HU" sz="2400" dirty="0">
                <a:solidFill>
                  <a:schemeClr val="bg1"/>
                </a:solidFill>
              </a:rPr>
              <a:t> </a:t>
            </a:r>
            <a:r>
              <a:rPr lang="hu-HU" sz="2400" dirty="0" err="1">
                <a:solidFill>
                  <a:schemeClr val="bg1"/>
                </a:solidFill>
              </a:rPr>
              <a:t>Strategy</a:t>
            </a:r>
            <a:r>
              <a:rPr lang="hu-HU" sz="2400" dirty="0">
                <a:solidFill>
                  <a:schemeClr val="bg1"/>
                </a:solidFill>
              </a:rPr>
              <a:t> </a:t>
            </a:r>
          </a:p>
          <a:p>
            <a:pPr marL="0" indent="0">
              <a:buNone/>
            </a:pPr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298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 descr="A képen ég, épület, kültéri, éjszaka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BE49708B-067C-8A23-E380-436A670C37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9091" t="23103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6ACEE1E9-D567-0DB3-340F-DD6E7F326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5045160"/>
            <a:ext cx="7729728" cy="731520"/>
          </a:xfrm>
          <a:solidFill>
            <a:srgbClr val="000000">
              <a:alpha val="70000"/>
            </a:srgbClr>
          </a:solidFill>
          <a:ln>
            <a:noFill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2400" kern="1200" cap="all" spc="200" baseline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ELECTRIC MOBILITY HUB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0E44F7-1AE7-45C1-BB2F-447BC47E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068068" y="4880568"/>
            <a:ext cx="8055864" cy="106070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229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Kép 8" descr="A képen szöveg, számítógép, Megjelenítőeszköz, fedett pályás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FE1FE8D9-EF27-7CCE-7CDF-6F9D6E1510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647" b="1"/>
          <a:stretch>
            <a:fillRect/>
          </a:stretch>
        </p:blipFill>
        <p:spPr>
          <a:xfrm>
            <a:off x="4649234" y="10"/>
            <a:ext cx="3677902" cy="2634800"/>
          </a:xfrm>
          <a:prstGeom prst="rect">
            <a:avLst/>
          </a:prstGeom>
        </p:spPr>
      </p:pic>
      <p:pic>
        <p:nvPicPr>
          <p:cNvPr id="5" name="Tartalom helye 4" descr="A képen kültéri, fű, ég, felhő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C2D8A247-5CC9-AB5A-80C8-49445EB725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768" r="-1" b="503"/>
          <a:stretch>
            <a:fillRect/>
          </a:stretch>
        </p:blipFill>
        <p:spPr>
          <a:xfrm>
            <a:off x="4779264" y="2821576"/>
            <a:ext cx="7278624" cy="4025941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EFEDE4E0-F02D-013D-5F9C-DC45E513A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3363974" cy="1728044"/>
          </a:xfrm>
          <a:noFill/>
          <a:ln>
            <a:solidFill>
              <a:schemeClr val="bg1"/>
            </a:solidFill>
          </a:ln>
        </p:spPr>
        <p:txBody>
          <a:bodyPr vert="horz" wrap="square" lIns="274320" tIns="182880" rIns="274320" bIns="182880" rtlCol="0" anchorCtr="1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Sustainable development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85299FE7-0642-504F-76C7-70AAAD2F84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3622467"/>
            <a:ext cx="3363974" cy="172804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GREEN SENTINEL 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CIVAQUA</a:t>
            </a:r>
          </a:p>
        </p:txBody>
      </p:sp>
      <p:pic>
        <p:nvPicPr>
          <p:cNvPr id="7" name="Kép 6" descr="A képen fa, kültéri, növény, fű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B2D588FA-C77B-A27D-9BBA-F48DBE26C74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875" r="20177" b="3"/>
          <a:stretch>
            <a:fillRect/>
          </a:stretch>
        </p:blipFill>
        <p:spPr>
          <a:xfrm>
            <a:off x="8424672" y="10"/>
            <a:ext cx="3776472" cy="2645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529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Tartalom helye 5" descr="A képen kültéri, felhő, ég, épület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9B620B83-2BBA-7417-E67E-B5665896A2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451" r="19152" b="3"/>
          <a:stretch>
            <a:fillRect/>
          </a:stretch>
        </p:blipFill>
        <p:spPr>
          <a:xfrm>
            <a:off x="4650909" y="10"/>
            <a:ext cx="3770541" cy="342899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C926BB40-08C4-E62B-F07F-3D4E59766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64" y="2564978"/>
            <a:ext cx="3363974" cy="1728044"/>
          </a:xfrm>
          <a:noFill/>
          <a:ln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hu-HU">
                <a:solidFill>
                  <a:schemeClr val="bg1"/>
                </a:solidFill>
              </a:rPr>
              <a:t>GREEN HERITAGE, GREEN FUTURE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87E8617B-E16C-3647-1BB4-879A58D8B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8" y="2638044"/>
            <a:ext cx="3363974" cy="3415622"/>
          </a:xfrm>
        </p:spPr>
        <p:txBody>
          <a:bodyPr>
            <a:normAutofit/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pic>
        <p:nvPicPr>
          <p:cNvPr id="11" name="Kép 10" descr="A képen kültéri, ég, fa, úszómedence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52719AAC-B82D-A716-D701-34A364D3DE6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430" r="8173" b="3"/>
          <a:stretch>
            <a:fillRect/>
          </a:stretch>
        </p:blipFill>
        <p:spPr>
          <a:xfrm>
            <a:off x="4647506" y="3429000"/>
            <a:ext cx="3537054" cy="3429000"/>
          </a:xfrm>
          <a:prstGeom prst="rect">
            <a:avLst/>
          </a:prstGeom>
        </p:spPr>
      </p:pic>
      <p:pic>
        <p:nvPicPr>
          <p:cNvPr id="15" name="Kép 14" descr="A képen ég, Légi fotó, kültéri, Madártávlat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FE096743-2A71-201F-3537-897226B0868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275" r="18873"/>
          <a:stretch>
            <a:fillRect/>
          </a:stretch>
        </p:blipFill>
        <p:spPr>
          <a:xfrm>
            <a:off x="8421441" y="3429000"/>
            <a:ext cx="3770541" cy="3429000"/>
          </a:xfrm>
          <a:prstGeom prst="rect">
            <a:avLst/>
          </a:prstGeom>
        </p:spPr>
      </p:pic>
      <p:pic>
        <p:nvPicPr>
          <p:cNvPr id="13" name="Kép 12" descr="A képen kültéri, felhő, ég, fa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F0D73962-6D16-8030-15D5-742A9833B1F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3106" r="4424"/>
          <a:stretch>
            <a:fillRect/>
          </a:stretch>
        </p:blipFill>
        <p:spPr>
          <a:xfrm>
            <a:off x="8418054" y="0"/>
            <a:ext cx="3770541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0025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artalom helye 4" descr="A képen kültéri, Légi fotó, légi, Madártávlat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380FB467-DEFD-DF76-FB75-A6DA879938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41" r="11140"/>
          <a:stretch>
            <a:fillRect/>
          </a:stretch>
        </p:blipFill>
        <p:spPr>
          <a:xfrm>
            <a:off x="4650909" y="10"/>
            <a:ext cx="7541090" cy="685798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2CFDB238-F603-1CC4-7253-83D80F0BB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2720461"/>
            <a:ext cx="3363974" cy="1728044"/>
          </a:xfrm>
          <a:noFill/>
          <a:ln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hu-HU">
                <a:solidFill>
                  <a:schemeClr val="bg1"/>
                </a:solidFill>
              </a:rPr>
              <a:t>Build / rebuild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49B6AB1-2BC2-9E19-6E67-FCD6C5646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6348" y="5150188"/>
            <a:ext cx="3363974" cy="3415622"/>
          </a:xfrm>
        </p:spPr>
        <p:txBody>
          <a:bodyPr>
            <a:normAutofit/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716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3F47E20B-1205-4238-A82B-90EF577F32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13567AC-EB9A-47A9-B6EC-B5BDB73B11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3291F23A-73DD-7640-D40D-36D9397AF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504" y="1662973"/>
            <a:ext cx="3415288" cy="3212654"/>
          </a:xfrm>
          <a:noFill/>
          <a:ln>
            <a:solidFill>
              <a:schemeClr val="bg1"/>
            </a:solidFill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800" dirty="0">
                <a:solidFill>
                  <a:schemeClr val="bg1"/>
                </a:solidFill>
              </a:rPr>
              <a:t>BUILD / REBUILD</a:t>
            </a:r>
          </a:p>
        </p:txBody>
      </p:sp>
      <p:pic>
        <p:nvPicPr>
          <p:cNvPr id="7" name="Kép 6" descr="A képen kültéri, épület, ég, fa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D05E8779-A8E3-9BFD-A9F6-5F70272A7B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351" b="-2"/>
          <a:stretch>
            <a:fillRect/>
          </a:stretch>
        </p:blipFill>
        <p:spPr>
          <a:xfrm>
            <a:off x="4649234" y="10"/>
            <a:ext cx="3775438" cy="2634800"/>
          </a:xfrm>
          <a:prstGeom prst="rect">
            <a:avLst/>
          </a:prstGeom>
        </p:spPr>
      </p:pic>
      <p:pic>
        <p:nvPicPr>
          <p:cNvPr id="9" name="Tartalom helye 8" descr="A képen ég, kültéri, építészet, növény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0A9338C2-3582-5065-9975-0E605A3F68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t="15640" r="-1" b="-1"/>
          <a:stretch>
            <a:fillRect/>
          </a:stretch>
        </p:blipFill>
        <p:spPr>
          <a:xfrm>
            <a:off x="4649234" y="2634810"/>
            <a:ext cx="7537702" cy="4212708"/>
          </a:xfrm>
          <a:prstGeom prst="rect">
            <a:avLst/>
          </a:prstGeom>
        </p:spPr>
      </p:pic>
      <p:pic>
        <p:nvPicPr>
          <p:cNvPr id="5" name="Tartalom helye 4" descr="A képen kültéri, ég, épület, Kereskedelmi épület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DDF034CE-C902-E9DB-81B7-3CA8B6F8C2E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6089" r="-3" b="-3"/>
          <a:stretch>
            <a:fillRect/>
          </a:stretch>
        </p:blipFill>
        <p:spPr>
          <a:xfrm>
            <a:off x="8424672" y="1"/>
            <a:ext cx="3767328" cy="2645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8912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4950C64-5D81-40F1-9601-8BA0D63BAE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7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3B50D7E7-E76D-AF0C-86F1-197DD431B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7" y="4679077"/>
            <a:ext cx="7722452" cy="1271556"/>
          </a:xfrm>
          <a:noFill/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hu-HU" sz="2400" dirty="0">
                <a:solidFill>
                  <a:schemeClr val="bg1"/>
                </a:solidFill>
              </a:rPr>
              <a:t>SUSTAINABLE COMMUNITIES</a:t>
            </a:r>
          </a:p>
        </p:txBody>
      </p:sp>
      <p:pic>
        <p:nvPicPr>
          <p:cNvPr id="5" name="Tartalom helye 4" descr="A képen kültéri, ház, ingatlan, Ingatlan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1FFF2069-5601-916A-3C0C-76127E641E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9833" b="1"/>
          <a:stretch>
            <a:fillRect/>
          </a:stretch>
        </p:blipFill>
        <p:spPr>
          <a:xfrm>
            <a:off x="6062490" y="230658"/>
            <a:ext cx="6062452" cy="3428989"/>
          </a:xfrm>
          <a:prstGeom prst="rect">
            <a:avLst/>
          </a:prstGeom>
        </p:spPr>
      </p:pic>
      <p:pic>
        <p:nvPicPr>
          <p:cNvPr id="7" name="Kép 6" descr="A képen bútorok, fedett pályás, padló, épület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0F5D6FD2-AB60-F3C4-7AB9-D62283A9D13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29" r="-1" b="14734"/>
          <a:stretch>
            <a:fillRect/>
          </a:stretch>
        </p:blipFill>
        <p:spPr>
          <a:xfrm>
            <a:off x="29891" y="230658"/>
            <a:ext cx="6062472" cy="3428999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D4F8F23-A22C-BAE3-6F94-77C585F6F9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8412" y="4846076"/>
            <a:ext cx="7715177" cy="1271556"/>
          </a:xfrm>
        </p:spPr>
        <p:txBody>
          <a:bodyPr>
            <a:normAutofit/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8942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78AD1F3B-623D-7E43-79B8-A213A134C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3363974" cy="1728044"/>
          </a:xfrm>
          <a:noFill/>
          <a:ln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hu-HU" sz="2200" b="1">
                <a:solidFill>
                  <a:schemeClr val="bg1"/>
                </a:solidFill>
              </a:rPr>
              <a:t>HOW WE ARE REBUILDING COLLABORATIVE COMUNITIES?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CB3768D-B601-9E42-BC1D-395EA5B911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8" y="2638044"/>
            <a:ext cx="3363974" cy="3415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>
                <a:solidFill>
                  <a:schemeClr val="bg1"/>
                </a:solidFill>
              </a:rPr>
              <a:t>THE RULE OF THE MUNICIPALITY: MEDIATION</a:t>
            </a:r>
          </a:p>
          <a:p>
            <a:pPr marL="0" indent="0">
              <a:buNone/>
            </a:pPr>
            <a:endParaRPr lang="hu-HU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hu-HU">
                <a:solidFill>
                  <a:schemeClr val="bg1"/>
                </a:solidFill>
              </a:rPr>
              <a:t>DIALOGING COMMUNITIES</a:t>
            </a:r>
          </a:p>
          <a:p>
            <a:pPr marL="0" indent="0">
              <a:buNone/>
            </a:pPr>
            <a:r>
              <a:rPr lang="hu-HU">
                <a:solidFill>
                  <a:schemeClr val="bg1"/>
                </a:solidFill>
              </a:rPr>
              <a:t>CONCRETE PROJECTS</a:t>
            </a:r>
          </a:p>
          <a:p>
            <a:pPr marL="0" indent="0">
              <a:buNone/>
            </a:pPr>
            <a:r>
              <a:rPr lang="hu-HU">
                <a:solidFill>
                  <a:schemeClr val="bg1"/>
                </a:solidFill>
              </a:rPr>
              <a:t>PARTICIPATION BUDGET</a:t>
            </a:r>
          </a:p>
        </p:txBody>
      </p:sp>
      <p:pic>
        <p:nvPicPr>
          <p:cNvPr id="6" name="Kép 5" descr="A képen ruházat, személy, lábbelik, kültéri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0A1942F0-94E6-9A72-9C1D-D92B7F4E60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4069" y="770709"/>
            <a:ext cx="7249885" cy="528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0266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4950C64-5D81-40F1-9601-8BA0D63BAE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7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3142B978-F23E-5512-17C7-CB2545009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5" y="4418372"/>
            <a:ext cx="7729729" cy="855406"/>
          </a:xfrm>
          <a:noFill/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hu-HU" sz="2400">
                <a:solidFill>
                  <a:schemeClr val="bg1"/>
                </a:solidFill>
              </a:rPr>
              <a:t>I. Debrecen cultural forum</a:t>
            </a:r>
          </a:p>
        </p:txBody>
      </p:sp>
      <p:pic>
        <p:nvPicPr>
          <p:cNvPr id="7" name="Kép 6" descr="A képen ruházat, ember, nő, személy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628E3431-E5EA-3F70-D4D9-0C1119BD0B9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" b="13975"/>
          <a:stretch>
            <a:fillRect/>
          </a:stretch>
        </p:blipFill>
        <p:spPr>
          <a:xfrm>
            <a:off x="20" y="10"/>
            <a:ext cx="6062452" cy="3428989"/>
          </a:xfrm>
          <a:prstGeom prst="rect">
            <a:avLst/>
          </a:prstGeom>
        </p:spPr>
      </p:pic>
      <p:pic>
        <p:nvPicPr>
          <p:cNvPr id="5" name="Tartalom helye 4" descr="A képen ruházat, ember, személy, fedett pályás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8DD0B69A-DCDC-A2E6-F74F-650FC5D52E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264" r="-1" b="-1"/>
          <a:stretch>
            <a:fillRect/>
          </a:stretch>
        </p:blipFill>
        <p:spPr>
          <a:xfrm>
            <a:off x="6129528" y="-1"/>
            <a:ext cx="6062472" cy="3428999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CC7B949-FA2C-7301-F6A2-ABE43A4EE7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8412" y="4846076"/>
            <a:ext cx="7715177" cy="1271556"/>
          </a:xfrm>
        </p:spPr>
        <p:txBody>
          <a:bodyPr>
            <a:normAutofit/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4840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5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Tartalom helye 9" descr="A képen ruházat, személy, kültéri, ember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2B9C7C55-FE93-9940-4D14-5161AF5F7E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9658" r="5361"/>
          <a:stretch>
            <a:fillRect/>
          </a:stretch>
        </p:blipFill>
        <p:spPr>
          <a:xfrm>
            <a:off x="4650910" y="3429000"/>
            <a:ext cx="3654161" cy="3428990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C31B75CB-8885-DD2D-2368-4F80CDED1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317" y="2359849"/>
            <a:ext cx="3363974" cy="1533447"/>
          </a:xfrm>
          <a:noFill/>
          <a:ln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hu-HU" sz="2400" dirty="0" err="1">
                <a:solidFill>
                  <a:schemeClr val="bg1"/>
                </a:solidFill>
              </a:rPr>
              <a:t>Sustainable</a:t>
            </a:r>
            <a:r>
              <a:rPr lang="hu-HU" sz="2400" dirty="0">
                <a:solidFill>
                  <a:schemeClr val="bg1"/>
                </a:solidFill>
              </a:rPr>
              <a:t> </a:t>
            </a:r>
            <a:r>
              <a:rPr lang="hu-HU" sz="2400" dirty="0" err="1">
                <a:solidFill>
                  <a:schemeClr val="bg1"/>
                </a:solidFill>
              </a:rPr>
              <a:t>collaborations</a:t>
            </a:r>
            <a:endParaRPr lang="hu-HU" sz="2400" dirty="0">
              <a:solidFill>
                <a:schemeClr val="bg1"/>
              </a:solidFill>
            </a:endParaRPr>
          </a:p>
        </p:txBody>
      </p:sp>
      <p:sp>
        <p:nvSpPr>
          <p:cNvPr id="40" name="Content Placeholder 32">
            <a:extLst>
              <a:ext uri="{FF2B5EF4-FFF2-40B4-BE49-F238E27FC236}">
                <a16:creationId xmlns:a16="http://schemas.microsoft.com/office/drawing/2014/main" id="{F446641E-68AE-BE5F-012C-B7351C35F72A}"/>
              </a:ext>
            </a:extLst>
          </p:cNvPr>
          <p:cNvSpPr>
            <a:spLocks noGrp="1"/>
          </p:cNvSpPr>
          <p:nvPr>
            <p:ph idx="1"/>
          </p:nvPr>
        </p:nvSpPr>
        <p:spPr>
          <a:xfrm flipV="1">
            <a:off x="643468" y="6053665"/>
            <a:ext cx="3363974" cy="45719"/>
          </a:xfrm>
        </p:spPr>
        <p:txBody>
          <a:bodyPr>
            <a:normAutofit fontScale="25000" lnSpcReduction="20000"/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" name="Kép 7" descr="A képen kültéri, ég, személy, épület látható&#10;&#10;Automatikusan generált leírás">
            <a:extLst>
              <a:ext uri="{FF2B5EF4-FFF2-40B4-BE49-F238E27FC236}">
                <a16:creationId xmlns:a16="http://schemas.microsoft.com/office/drawing/2014/main" id="{2B66F772-BB41-1419-97D0-4BEF4828CB8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849" r="13754" b="3"/>
          <a:stretch>
            <a:fillRect/>
          </a:stretch>
        </p:blipFill>
        <p:spPr>
          <a:xfrm>
            <a:off x="8421459" y="10"/>
            <a:ext cx="3770541" cy="3428990"/>
          </a:xfrm>
          <a:prstGeom prst="rect">
            <a:avLst/>
          </a:prstGeom>
        </p:spPr>
      </p:pic>
      <p:pic>
        <p:nvPicPr>
          <p:cNvPr id="7" name="Kép 6" descr="A képen kültéri, növény, fű, fa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3A448A04-FC87-7CA5-274B-5D2DC29D3CB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449" r="4081"/>
          <a:stretch>
            <a:fillRect/>
          </a:stretch>
        </p:blipFill>
        <p:spPr>
          <a:xfrm>
            <a:off x="8421441" y="3429000"/>
            <a:ext cx="3770541" cy="3429000"/>
          </a:xfrm>
          <a:prstGeom prst="rect">
            <a:avLst/>
          </a:prstGeom>
        </p:spPr>
      </p:pic>
      <p:pic>
        <p:nvPicPr>
          <p:cNvPr id="5" name="Tartalom helye 4" descr="A képen kültéri, ég, épület, ház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A7B7F099-CC4C-A451-7DBD-77942BEEF29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559" r="10971"/>
          <a:stretch>
            <a:fillRect/>
          </a:stretch>
        </p:blipFill>
        <p:spPr>
          <a:xfrm>
            <a:off x="4701666" y="5"/>
            <a:ext cx="3603405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2501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16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Kép 7" descr="A képen kültéri, virágcserép, épület, szobanövény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6BE2FC40-68CA-3C4E-1B07-E0FF30C88C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919" r="4" b="34"/>
          <a:stretch>
            <a:fillRect/>
          </a:stretch>
        </p:blipFill>
        <p:spPr>
          <a:xfrm>
            <a:off x="4649234" y="10"/>
            <a:ext cx="3775438" cy="2634800"/>
          </a:xfrm>
          <a:prstGeom prst="rect">
            <a:avLst/>
          </a:prstGeom>
        </p:spPr>
      </p:pic>
      <p:pic>
        <p:nvPicPr>
          <p:cNvPr id="10" name="Kép 9" descr="A képen kültéri, felhő, fű, ég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6A558966-E0FE-A589-D96F-7C32A6FF0E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43" r="-1" b="-1"/>
          <a:stretch>
            <a:fillRect/>
          </a:stretch>
        </p:blipFill>
        <p:spPr>
          <a:xfrm>
            <a:off x="4649234" y="2634810"/>
            <a:ext cx="7537702" cy="4212708"/>
          </a:xfrm>
          <a:prstGeom prst="rect">
            <a:avLst/>
          </a:prstGeom>
        </p:spPr>
      </p:pic>
      <p:sp>
        <p:nvSpPr>
          <p:cNvPr id="22" name="Rectangle 18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678D76A4-4865-7873-0B32-984BE196D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409" y="2415996"/>
            <a:ext cx="3363974" cy="1728044"/>
          </a:xfrm>
          <a:noFill/>
          <a:ln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hu-HU" sz="2400" dirty="0" err="1">
                <a:solidFill>
                  <a:schemeClr val="bg1"/>
                </a:solidFill>
              </a:rPr>
              <a:t>Sustainable</a:t>
            </a:r>
            <a:r>
              <a:rPr lang="hu-HU" sz="2400" dirty="0">
                <a:solidFill>
                  <a:schemeClr val="bg1"/>
                </a:solidFill>
              </a:rPr>
              <a:t> </a:t>
            </a:r>
            <a:r>
              <a:rPr lang="hu-HU" sz="2400" dirty="0" err="1">
                <a:solidFill>
                  <a:schemeClr val="bg1"/>
                </a:solidFill>
              </a:rPr>
              <a:t>collaborations</a:t>
            </a:r>
            <a:endParaRPr lang="hu-HU" sz="2400" dirty="0">
              <a:solidFill>
                <a:schemeClr val="bg1"/>
              </a:solidFill>
            </a:endParaRPr>
          </a:p>
        </p:txBody>
      </p:sp>
      <p:sp>
        <p:nvSpPr>
          <p:cNvPr id="23" name="Content Placeholder 13">
            <a:extLst>
              <a:ext uri="{FF2B5EF4-FFF2-40B4-BE49-F238E27FC236}">
                <a16:creationId xmlns:a16="http://schemas.microsoft.com/office/drawing/2014/main" id="{0498AC71-5EC0-A58A-1B94-360EC32533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630" y="5880295"/>
            <a:ext cx="3000902" cy="568680"/>
          </a:xfrm>
        </p:spPr>
        <p:txBody>
          <a:bodyPr>
            <a:normAutofit/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Tartalom helye 5" descr="A képen könyv, kültéri, növény, könyvszekrény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4FE807B3-4322-7666-4CDC-FEA9F330DF8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264" r="10433" b="2"/>
          <a:stretch>
            <a:fillRect/>
          </a:stretch>
        </p:blipFill>
        <p:spPr>
          <a:xfrm>
            <a:off x="8424672" y="10"/>
            <a:ext cx="3776472" cy="2645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6877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artalom helye 4" descr="A képen felhő, kültéri, táj, ég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C171094E-8D79-9FE8-0CA0-0BEC86200C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366" r="4" b="4"/>
          <a:stretch>
            <a:fillRect/>
          </a:stretch>
        </p:blipFill>
        <p:spPr>
          <a:xfrm>
            <a:off x="4649234" y="10"/>
            <a:ext cx="3775438" cy="2634800"/>
          </a:xfrm>
          <a:prstGeom prst="rect">
            <a:avLst/>
          </a:prstGeom>
        </p:spPr>
      </p:pic>
      <p:pic>
        <p:nvPicPr>
          <p:cNvPr id="9" name="Kép 8" descr="A képen kültéri, éjszaka, ég, elektromosság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807A4177-6BDB-11A8-6B2D-2F81BA61285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6272" r="-1" b="-1"/>
          <a:stretch>
            <a:fillRect/>
          </a:stretch>
        </p:blipFill>
        <p:spPr>
          <a:xfrm>
            <a:off x="4649234" y="2634810"/>
            <a:ext cx="7537702" cy="4212708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66079F50-EA46-5234-5278-8465A7EC0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2645294"/>
            <a:ext cx="3363974" cy="1728044"/>
          </a:xfrm>
          <a:noFill/>
          <a:ln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hu-HU" sz="2400">
                <a:solidFill>
                  <a:schemeClr val="bg1"/>
                </a:solidFill>
              </a:rPr>
              <a:t>Sustainable collaborations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773D9D1C-2927-0E82-7A43-A8EE9E4458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8" y="5734594"/>
            <a:ext cx="3363974" cy="319072"/>
          </a:xfrm>
        </p:spPr>
        <p:txBody>
          <a:bodyPr>
            <a:normAutofit fontScale="92500" lnSpcReduction="20000"/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Kép 6" descr="A képen kültéri, fa, játszótér, ég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B77D1632-F8A1-C885-4CCF-6693C210C03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94" r="-1" b="-1"/>
          <a:stretch>
            <a:fillRect/>
          </a:stretch>
        </p:blipFill>
        <p:spPr>
          <a:xfrm>
            <a:off x="8424672" y="10"/>
            <a:ext cx="3776472" cy="2645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984599"/>
      </p:ext>
    </p:extLst>
  </p:cSld>
  <p:clrMapOvr>
    <a:masterClrMapping/>
  </p:clrMapOvr>
</p:sld>
</file>

<file path=ppt/theme/theme1.xml><?xml version="1.0" encoding="utf-8"?>
<a:theme xmlns:a="http://schemas.openxmlformats.org/drawingml/2006/main" name="Csomag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Csomag</Template>
  <TotalTime>146</TotalTime>
  <Words>101</Words>
  <Application>Microsoft Macintosh PowerPoint</Application>
  <PresentationFormat>Szélesvásznú</PresentationFormat>
  <Paragraphs>44</Paragraphs>
  <Slides>15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15</vt:i4>
      </vt:variant>
    </vt:vector>
  </HeadingPairs>
  <TitlesOfParts>
    <vt:vector size="18" baseType="lpstr">
      <vt:lpstr>Arial</vt:lpstr>
      <vt:lpstr>Gill Sans MT</vt:lpstr>
      <vt:lpstr>Csomag</vt:lpstr>
      <vt:lpstr>DEBRECEN RE/BUILDing A CITY</vt:lpstr>
      <vt:lpstr>Sustainablity is our identity</vt:lpstr>
      <vt:lpstr>CÍVIS IDENTITY </vt:lpstr>
      <vt:lpstr>A city in transformation</vt:lpstr>
      <vt:lpstr>ELECTRIC MOBILITY HUB</vt:lpstr>
      <vt:lpstr>Sustainable development</vt:lpstr>
      <vt:lpstr>GREEN HERITAGE, GREEN FUTURE</vt:lpstr>
      <vt:lpstr>Build / rebuild</vt:lpstr>
      <vt:lpstr>BUILD / REBUILD</vt:lpstr>
      <vt:lpstr>SUSTAINABLE COMMUNITIES</vt:lpstr>
      <vt:lpstr>HOW WE ARE REBUILDING COLLABORATIVE COMUNITIES?</vt:lpstr>
      <vt:lpstr>I. Debrecen cultural forum</vt:lpstr>
      <vt:lpstr>Sustainable collaborations</vt:lpstr>
      <vt:lpstr>Sustainable collaborations</vt:lpstr>
      <vt:lpstr>Sustainable collaborations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István Puskás</dc:creator>
  <cp:lastModifiedBy>István Puskás</cp:lastModifiedBy>
  <cp:revision>4</cp:revision>
  <dcterms:created xsi:type="dcterms:W3CDTF">2024-09-16T20:06:50Z</dcterms:created>
  <dcterms:modified xsi:type="dcterms:W3CDTF">2025-05-27T05:50:35Z</dcterms:modified>
</cp:coreProperties>
</file>