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6" r:id="rId3"/>
    <p:sldId id="286" r:id="rId4"/>
    <p:sldId id="296" r:id="rId5"/>
    <p:sldId id="297" r:id="rId6"/>
    <p:sldId id="298" r:id="rId7"/>
    <p:sldId id="299" r:id="rId8"/>
    <p:sldId id="322" r:id="rId9"/>
    <p:sldId id="302" r:id="rId10"/>
    <p:sldId id="304" r:id="rId11"/>
    <p:sldId id="300" r:id="rId12"/>
    <p:sldId id="321" r:id="rId13"/>
    <p:sldId id="311" r:id="rId14"/>
    <p:sldId id="316" r:id="rId15"/>
    <p:sldId id="319" r:id="rId16"/>
    <p:sldId id="320" r:id="rId17"/>
    <p:sldId id="284" r:id="rId18"/>
    <p:sldId id="290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68" autoAdjust="0"/>
    <p:restoredTop sz="94590" autoAdjust="0"/>
  </p:normalViewPr>
  <p:slideViewPr>
    <p:cSldViewPr>
      <p:cViewPr varScale="1">
        <p:scale>
          <a:sx n="55" d="100"/>
          <a:sy n="55" d="100"/>
        </p:scale>
        <p:origin x="1648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8B07E-EEC9-48D5-9DF2-9D1B2283EB8A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ED9F49-7E38-4309-9DBF-46586A7BA2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3725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2294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Organizátor ,nejen kulturní akce, musí myslet na velké množství věcí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226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Organizátor ,nejen kulturní akce, musí myslet na velké množství věcí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5937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Organizátor ,nejen kulturní akce, musí myslet na velké množství věcí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079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84A2B6-7C6C-B9EA-9C69-37A7E4049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A41EA248-D6C8-07D6-3296-1E65EF4DB0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B3A2B4D-2F3C-D599-0E6B-2FCAF9C398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Organizátor ,nejen kulturní akce, musí myslet na velké množství věcí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8AC35E-DCCE-B20D-8E5B-7A7032D41A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293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64C6E-EB97-9195-91A3-69D23A94B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137DE899-C82B-25D3-4742-2AACB13F5A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832D66B3-C5F7-43C7-4795-A3E0FF9240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Organizátor ,nejen kulturní akce, musí myslet na velké množství věcí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7745B9-B4A2-213D-E43E-E7B21CCB0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82158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892784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Organizátor ,nejen kulturní akce, musí myslet na velké množství věcí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216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4781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Co</a:t>
            </a:r>
            <a:r>
              <a:rPr lang="cs-CZ" baseline="0" dirty="0"/>
              <a:t> nyní potřebujeme?</a:t>
            </a:r>
          </a:p>
          <a:p>
            <a:endParaRPr lang="cs-CZ" baseline="0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949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F039-3D79-E570-A93B-6BAF4E838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91AD3A6-AA3E-94B5-A633-0A8484AC97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133E74C3-F33C-17CD-7AC6-6B77E870E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871F7B-D216-4C62-4FA8-113B4DC4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966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B77DE-1174-E422-98D6-E9B23A42E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05793A5-1B15-0BD5-910A-3D59D224B7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BD06657A-057C-CA19-062C-A95CC4040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2419011-797E-D904-FE18-20232A9A36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0165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07121-9DAF-3449-9A6D-6F04DDB98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6C10E3D-4A51-AB14-2604-B66A55CC5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B22821D-E3B2-3BDC-6611-6B45DE385A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6B2933-D9E9-AC7B-EE66-87180E19CF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9410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D626E-0EE4-E95A-2DA1-61DA400FC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C90F7CA2-BDBD-32A4-C328-22E0BEBEBB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B9C9CD0-4C5C-7859-14AD-7367CC8F4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604FF7-74EA-4088-3478-CCE4CFD015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ED9F49-7E38-4309-9DBF-46586A7BA26F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317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37520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60675" y="512763"/>
            <a:ext cx="342265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2087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33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03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622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474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809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05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04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278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033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969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153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230FD-3D2F-4480-8E7E-35190D0CC317}" type="datetimeFigureOut">
              <a:rPr lang="cs-CZ" smtClean="0"/>
              <a:t>25.05.2025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6913E-2FD8-4C41-9082-E57AD94E8B0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1718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.png"/><Relationship Id="rId7" Type="http://schemas.openxmlformats.org/officeDocument/2006/relationships/image" Target="../media/image29.jf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.svg"/><Relationship Id="rId4" Type="http://schemas.openxmlformats.org/officeDocument/2006/relationships/image" Target="../media/image25.svg"/><Relationship Id="rId9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usefederace.cz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32.png"/><Relationship Id="rId4" Type="http://schemas.openxmlformats.org/officeDocument/2006/relationships/hyperlink" Target="http://www.rreuse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5.pn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2132856"/>
            <a:ext cx="7192888" cy="4176464"/>
          </a:xfrm>
        </p:spPr>
        <p:txBody>
          <a:bodyPr>
            <a:normAutofit/>
          </a:bodyPr>
          <a:lstStyle/>
          <a:p>
            <a:endParaRPr lang="cs-CZ" b="1" dirty="0">
              <a:solidFill>
                <a:schemeClr val="tx1"/>
              </a:solidFill>
              <a:effectLst/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20. brněnské kulturní fórum</a:t>
            </a:r>
          </a:p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Times New Roman" panose="02020603050405020304" pitchFamily="18" charset="0"/>
                <a:cs typeface="Aptos" panose="020B0004020202020204" pitchFamily="34" charset="0"/>
              </a:rPr>
              <a:t>Kultura zítra: udržitelnost v kultuře a kreativě</a:t>
            </a:r>
            <a:endParaRPr lang="cs-CZ" b="1" dirty="0">
              <a:solidFill>
                <a:schemeClr val="bg1">
                  <a:lumMod val="50000"/>
                </a:schemeClr>
              </a:solidFill>
              <a:latin typeface="+mj-lt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cs-CZ" b="1" dirty="0">
                <a:solidFill>
                  <a:schemeClr val="bg1">
                    <a:lumMod val="50000"/>
                  </a:schemeClr>
                </a:solidFill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27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/05/2025</a:t>
            </a:r>
          </a:p>
          <a:p>
            <a:endParaRPr lang="cs-CZ" sz="3600" b="1" dirty="0">
              <a:ea typeface="Roboto Condensed Light" pitchFamily="2" charset="0"/>
            </a:endParaRPr>
          </a:p>
        </p:txBody>
      </p:sp>
      <p:pic>
        <p:nvPicPr>
          <p:cNvPr id="4" name="Obrázek 3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E75D9043-2C5B-C38A-9BED-C0EEB97EC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528" y="980728"/>
            <a:ext cx="6544816" cy="118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8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875757"/>
            <a:ext cx="7107976" cy="6906394"/>
          </a:xfrm>
          <a:custGeom>
            <a:avLst/>
            <a:gdLst/>
            <a:ahLst/>
            <a:cxnLst/>
            <a:rect l="l" t="t" r="r" b="b"/>
            <a:pathLst>
              <a:path w="14215952" h="13812787">
                <a:moveTo>
                  <a:pt x="0" y="0"/>
                </a:moveTo>
                <a:lnTo>
                  <a:pt x="14215952" y="0"/>
                </a:lnTo>
                <a:lnTo>
                  <a:pt x="14215952" y="13812787"/>
                </a:lnTo>
                <a:lnTo>
                  <a:pt x="0" y="1381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00"/>
          </a:p>
        </p:txBody>
      </p:sp>
      <p:sp>
        <p:nvSpPr>
          <p:cNvPr id="4" name="Freeform 4"/>
          <p:cNvSpPr/>
          <p:nvPr/>
        </p:nvSpPr>
        <p:spPr>
          <a:xfrm>
            <a:off x="278421" y="880880"/>
            <a:ext cx="7107976" cy="6906394"/>
          </a:xfrm>
          <a:custGeom>
            <a:avLst/>
            <a:gdLst/>
            <a:ahLst/>
            <a:cxnLst/>
            <a:rect l="l" t="t" r="r" b="b"/>
            <a:pathLst>
              <a:path w="14215952" h="13812787">
                <a:moveTo>
                  <a:pt x="0" y="0"/>
                </a:moveTo>
                <a:lnTo>
                  <a:pt x="14215952" y="0"/>
                </a:lnTo>
                <a:lnTo>
                  <a:pt x="14215952" y="13812787"/>
                </a:lnTo>
                <a:lnTo>
                  <a:pt x="0" y="1381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1600" b="1" dirty="0">
              <a:solidFill>
                <a:srgbClr val="050707"/>
              </a:solidFill>
              <a:latin typeface="Poppins" panose="00000500000000000000" pitchFamily="2" charset="-18"/>
            </a:endParaRPr>
          </a:p>
          <a:p>
            <a:endParaRPr lang="cs-CZ" sz="1600" b="1" dirty="0">
              <a:solidFill>
                <a:srgbClr val="050707"/>
              </a:solidFill>
              <a:latin typeface="Poppins" panose="00000500000000000000" pitchFamily="2" charset="-18"/>
            </a:endParaRPr>
          </a:p>
          <a:p>
            <a:endParaRPr lang="cs-CZ" sz="1400" dirty="0">
              <a:solidFill>
                <a:srgbClr val="050707"/>
              </a:solidFill>
              <a:latin typeface="Silka 1" panose="020B0604020202020204" charset="-18"/>
            </a:endParaRPr>
          </a:p>
        </p:txBody>
      </p:sp>
      <p:pic>
        <p:nvPicPr>
          <p:cNvPr id="8" name="Obrázek 7" descr="Obsah obrázku interiér, několik&#10;&#10;Popis byl vytvořen automaticky">
            <a:extLst>
              <a:ext uri="{FF2B5EF4-FFF2-40B4-BE49-F238E27FC236}">
                <a16:creationId xmlns:a16="http://schemas.microsoft.com/office/drawing/2014/main" id="{D116C26E-88ED-8B54-00A6-D3E534656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10" y="113110"/>
            <a:ext cx="6553369" cy="4104456"/>
          </a:xfrm>
          <a:prstGeom prst="rect">
            <a:avLst/>
          </a:prstGeom>
        </p:spPr>
      </p:pic>
      <p:pic>
        <p:nvPicPr>
          <p:cNvPr id="9" name="Obrázek 8" descr="Obsah obrázku text, interiér, patro, osoba&#10;&#10;Popis byl vytvořen automaticky">
            <a:extLst>
              <a:ext uri="{FF2B5EF4-FFF2-40B4-BE49-F238E27FC236}">
                <a16:creationId xmlns:a16="http://schemas.microsoft.com/office/drawing/2014/main" id="{A83505F8-F0A7-0647-A1C6-62836756F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4" y="4335302"/>
            <a:ext cx="3338879" cy="243017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1370589-F430-7D7B-23FF-4D2E8C38CD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6043" y="4292261"/>
            <a:ext cx="4388644" cy="2463800"/>
          </a:xfrm>
          <a:prstGeom prst="rect">
            <a:avLst/>
          </a:prstGeom>
        </p:spPr>
      </p:pic>
      <p:pic>
        <p:nvPicPr>
          <p:cNvPr id="12" name="Obrázek 11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80F1FB54-1CE3-9B10-1E5C-93B2799924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" y="38415"/>
            <a:ext cx="2440360" cy="4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818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27584" y="836712"/>
            <a:ext cx="756084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Cíle pro EHMK 2028 a dál…: </a:t>
            </a:r>
          </a:p>
          <a:p>
            <a:endParaRPr lang="cs-CZ" sz="2200" b="1" dirty="0">
              <a:cs typeface="Arial" panose="020B0604020202020204" pitchFamily="34" charset="0"/>
            </a:endParaRPr>
          </a:p>
          <a:p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TEORETICKÁ ČÁST:</a:t>
            </a:r>
          </a:p>
          <a:p>
            <a:endParaRPr lang="cs-CZ" sz="2200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vzdělávání /edukace pro kulturní organizaci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projektoví partneři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2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PRAKTICKÁ ČÁST:</a:t>
            </a:r>
          </a:p>
          <a:p>
            <a:endParaRPr lang="cs-CZ" sz="22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využitelné služby pro kulturní organizace/ akce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materiální zázemí/zdroj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řemeslná výpomoc při tvorbě (dřevo, čalounictví, šicí dílna)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2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platforma pro sdílení a zápůjčku</a:t>
            </a:r>
            <a:endParaRPr lang="cs-CZ" sz="2200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1E65A3A-BAAC-C9D8-1D08-6552032D2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/>
          </a:p>
          <a:p>
            <a:pPr marL="0" indent="0">
              <a:buNone/>
            </a:pPr>
            <a:endParaRPr lang="cs-CZ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Obrázek 6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D6D5B46E-A4C4-2788-FD38-86698AA225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19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8D2A0-8067-58BD-AA64-AC87E0F7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1F75BB-237A-3763-933C-0324469D5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Kde jsme teď?</a:t>
            </a:r>
          </a:p>
        </p:txBody>
      </p:sp>
      <p:pic>
        <p:nvPicPr>
          <p:cNvPr id="7" name="Obrázek 6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0ED1273E-90B2-2DCF-4912-7CE21609FC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516" y="6198889"/>
            <a:ext cx="2440360" cy="441716"/>
          </a:xfrm>
          <a:prstGeom prst="rect">
            <a:avLst/>
          </a:prstGeom>
        </p:spPr>
      </p:pic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FFF262E-DDC3-253A-1B0B-8B35D4892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AC140BB-22C9-88AD-8A91-42E4E341A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4501"/>
            <a:ext cx="913787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29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548680"/>
            <a:ext cx="79928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2000" b="1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městské re use centrum je účinný nástroj předcházení/snižování množství komunálního odpadu –zejména pokud funguje v součinnosti s Krajem, MM, provozovatelem sběrného dvora a dalšími klíčovými aktéry v lokalitě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naše re use centrum provozujeme v různých podobách od roku 2016 respektive od roku 2019 ve formě environmentálního sociálního podniku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dirty="0"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dirty="0">
                <a:cs typeface="Arial" panose="020B0604020202020204" pitchFamily="34" charset="0"/>
              </a:rPr>
              <a:t>díky spolupráci s </a:t>
            </a:r>
            <a:r>
              <a:rPr lang="cs-CZ" sz="2000" dirty="0">
                <a:cs typeface="Arial" panose="020B0604020202020204" pitchFamily="34" charset="0"/>
                <a:hlinkClick r:id="rId3"/>
              </a:rPr>
              <a:t>Českou federací nábytkových bank a re use center </a:t>
            </a:r>
            <a:r>
              <a:rPr lang="cs-CZ" sz="2000" dirty="0">
                <a:cs typeface="Arial" panose="020B0604020202020204" pitchFamily="34" charset="0"/>
              </a:rPr>
              <a:t>a evropskou platformou </a:t>
            </a:r>
            <a:r>
              <a:rPr lang="cs-CZ" sz="2000" dirty="0">
                <a:cs typeface="Arial" panose="020B0604020202020204" pitchFamily="34" charset="0"/>
                <a:hlinkClick r:id="rId4"/>
              </a:rPr>
              <a:t>RREUSE</a:t>
            </a:r>
            <a:r>
              <a:rPr lang="cs-CZ" sz="2000" dirty="0">
                <a:cs typeface="Arial" panose="020B0604020202020204" pitchFamily="34" charset="0"/>
              </a:rPr>
              <a:t> jsme schopni do našeho projektu přenášet tu nejlepší praxi z ČR a EU a máme za sebou silný tým odborníků z celé Evropy, kteří se budou podílet na realizaci projektu v ČB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EB2FC03-E84B-02A5-10FB-4C58112971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5341798-4161-35E6-F9F6-DD79D96C98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32" r="1536" b="-5909"/>
          <a:stretch/>
        </p:blipFill>
        <p:spPr>
          <a:xfrm>
            <a:off x="40291" y="792000"/>
            <a:ext cx="8964000" cy="5832000"/>
          </a:xfrm>
          <a:prstGeom prst="rect">
            <a:avLst/>
          </a:prstGeom>
        </p:spPr>
      </p:pic>
      <p:pic>
        <p:nvPicPr>
          <p:cNvPr id="12" name="Obrázek 11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7254B2DA-CFFD-45BD-2116-6C5A21FBB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47B7110-E3A1-D538-6FC5-A57AAD1A05AB}"/>
              </a:ext>
            </a:extLst>
          </p:cNvPr>
          <p:cNvSpPr txBox="1"/>
          <p:nvPr/>
        </p:nvSpPr>
        <p:spPr>
          <a:xfrm>
            <a:off x="1259632" y="116632"/>
            <a:ext cx="7427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Postupně budeme nabízet tyto služby:</a:t>
            </a:r>
            <a:endParaRPr lang="cs-CZ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816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2E6B186-0A3D-ABEE-7331-63FDEE6CCD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99420"/>
            <a:ext cx="3991553" cy="2993665"/>
          </a:xfrm>
          <a:prstGeom prst="rect">
            <a:avLst/>
          </a:prstGeom>
        </p:spPr>
      </p:pic>
      <p:pic>
        <p:nvPicPr>
          <p:cNvPr id="10" name="Obrázek 9" descr="Obsah obrázku text, budova, venku&#10;&#10;Popis byl vytvořen automaticky">
            <a:extLst>
              <a:ext uri="{FF2B5EF4-FFF2-40B4-BE49-F238E27FC236}">
                <a16:creationId xmlns:a16="http://schemas.microsoft.com/office/drawing/2014/main" id="{E90B28AA-0479-862C-A7AD-96BF44ED5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4142"/>
            <a:ext cx="3991553" cy="2993665"/>
          </a:xfrm>
          <a:prstGeom prst="rect">
            <a:avLst/>
          </a:prstGeom>
        </p:spPr>
      </p:pic>
      <p:pic>
        <p:nvPicPr>
          <p:cNvPr id="9" name="Zástupný obsah 8" descr="Obsah obrázku interiér, Igelitová taška, umělá hmota, police&#10;&#10;Obsah vygenerovaný umělou inteligencí může být nesprávný.">
            <a:extLst>
              <a:ext uri="{FF2B5EF4-FFF2-40B4-BE49-F238E27FC236}">
                <a16:creationId xmlns:a16="http://schemas.microsoft.com/office/drawing/2014/main" id="{F47A3F23-E4BB-82A7-3A6F-77040972E4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921" y="839945"/>
            <a:ext cx="3394472" cy="4525963"/>
          </a:xfrm>
        </p:spPr>
      </p:pic>
      <p:pic>
        <p:nvPicPr>
          <p:cNvPr id="11" name="Obrázek 10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63ED3277-FA73-9537-D0EA-40ED033B81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99466A5-6282-1685-BB8B-EFB6B715F137}"/>
              </a:ext>
            </a:extLst>
          </p:cNvPr>
          <p:cNvSpPr txBox="1"/>
          <p:nvPr/>
        </p:nvSpPr>
        <p:spPr>
          <a:xfrm flipH="1">
            <a:off x="2699792" y="116256"/>
            <a:ext cx="5544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art re use (CB)</a:t>
            </a:r>
          </a:p>
        </p:txBody>
      </p:sp>
    </p:spTree>
    <p:extLst>
      <p:ext uri="{BB962C8B-B14F-4D97-AF65-F5344CB8AC3E}">
        <p14:creationId xmlns:p14="http://schemas.microsoft.com/office/powerpoint/2010/main" val="1163285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5178F-8AE0-7429-A297-2D811A74C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FB97F41-5A3B-2930-454A-D427A356D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95067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CBED51D-8326-3467-05F9-03CB08FC0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42689"/>
            <a:ext cx="7139136" cy="4656763"/>
          </a:xfrm>
          <a:prstGeom prst="rect">
            <a:avLst/>
          </a:prstGeom>
        </p:spPr>
      </p:pic>
      <p:pic>
        <p:nvPicPr>
          <p:cNvPr id="7" name="Obrázek 6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0583983A-74E7-3DCD-0B52-0C04B5B4D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61043F1-2F72-C749-9C35-D6603A70FDA9}"/>
              </a:ext>
            </a:extLst>
          </p:cNvPr>
          <p:cNvSpPr txBox="1"/>
          <p:nvPr/>
        </p:nvSpPr>
        <p:spPr>
          <a:xfrm flipH="1">
            <a:off x="457200" y="116631"/>
            <a:ext cx="79312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</a:p>
          <a:p>
            <a:pPr algn="ctr"/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Půjčovna</a:t>
            </a:r>
            <a:r>
              <a:rPr lang="cs-CZ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věcí od studentů ZŠ a SŠ</a:t>
            </a:r>
          </a:p>
        </p:txBody>
      </p:sp>
    </p:spTree>
    <p:extLst>
      <p:ext uri="{BB962C8B-B14F-4D97-AF65-F5344CB8AC3E}">
        <p14:creationId xmlns:p14="http://schemas.microsoft.com/office/powerpoint/2010/main" val="3084570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37095-026C-796C-5BBC-D16DAF1BC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D5BA7385-3B14-7B7A-5E46-0C63F08D6F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F8DA347-07B0-50F2-96C9-864332CB0CB7}"/>
              </a:ext>
            </a:extLst>
          </p:cNvPr>
          <p:cNvSpPr txBox="1"/>
          <p:nvPr/>
        </p:nvSpPr>
        <p:spPr>
          <a:xfrm flipH="1">
            <a:off x="827583" y="116256"/>
            <a:ext cx="7416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REUSE FESTIVAL – 4.ročník</a:t>
            </a:r>
          </a:p>
        </p:txBody>
      </p:sp>
      <p:pic>
        <p:nvPicPr>
          <p:cNvPr id="5" name="Zástupný obsah 4" descr="Obsah obrázku oblečení, osoba, interiér, stůl&#10;&#10;Obsah vygenerovaný umělou inteligencí může být nesprávný.">
            <a:extLst>
              <a:ext uri="{FF2B5EF4-FFF2-40B4-BE49-F238E27FC236}">
                <a16:creationId xmlns:a16="http://schemas.microsoft.com/office/drawing/2014/main" id="{ABFE8263-54BF-C3AE-6FFD-9EB910A0F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835401"/>
            <a:ext cx="3946183" cy="2630789"/>
          </a:xfrm>
        </p:spPr>
      </p:pic>
      <p:pic>
        <p:nvPicPr>
          <p:cNvPr id="8" name="Obrázek 7" descr="Obsah obrázku oblečení, osoba, interiér, zeď&#10;&#10;Obsah vygenerovaný umělou inteligencí může být nesprávný.">
            <a:extLst>
              <a:ext uri="{FF2B5EF4-FFF2-40B4-BE49-F238E27FC236}">
                <a16:creationId xmlns:a16="http://schemas.microsoft.com/office/drawing/2014/main" id="{2DE3C171-93BA-4349-49A1-A1D39684E9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3759011"/>
            <a:ext cx="3924923" cy="2616840"/>
          </a:xfrm>
          <a:prstGeom prst="rect">
            <a:avLst/>
          </a:prstGeom>
        </p:spPr>
      </p:pic>
      <p:pic>
        <p:nvPicPr>
          <p:cNvPr id="14" name="Obrázek 13" descr="Obsah obrázku hračka, text, kreslené, Vycpaná hračka&#10;&#10;Obsah vygenerovaný umělou inteligencí může být nesprávný.">
            <a:extLst>
              <a:ext uri="{FF2B5EF4-FFF2-40B4-BE49-F238E27FC236}">
                <a16:creationId xmlns:a16="http://schemas.microsoft.com/office/drawing/2014/main" id="{1BD084EB-4072-316C-2816-C80EFCEFD8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2" y="872592"/>
            <a:ext cx="3834613" cy="2556408"/>
          </a:xfrm>
          <a:prstGeom prst="rect">
            <a:avLst/>
          </a:prstGeom>
        </p:spPr>
      </p:pic>
      <p:pic>
        <p:nvPicPr>
          <p:cNvPr id="16" name="Obrázek 15" descr="Obsah obrázku osoba, nábytek, oblečení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317D13D7-7421-AEEC-0E5F-056426F228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807460"/>
            <a:ext cx="3779912" cy="251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66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55776" y="3552261"/>
            <a:ext cx="4263939" cy="26436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1560" y="1700953"/>
            <a:ext cx="8280920" cy="87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74"/>
              </a:lnSpc>
            </a:pPr>
            <a:endParaRPr lang="cs-CZ" sz="2200" spc="-47" dirty="0">
              <a:solidFill>
                <a:srgbClr val="0F3E85"/>
              </a:solidFill>
              <a:latin typeface="Silka 1"/>
            </a:endParaRPr>
          </a:p>
          <a:p>
            <a:pPr algn="ctr">
              <a:lnSpc>
                <a:spcPts val="3474"/>
              </a:lnSpc>
            </a:pPr>
            <a:endParaRPr lang="cs-CZ" sz="2500" spc="-47" dirty="0">
              <a:solidFill>
                <a:srgbClr val="0F3E85"/>
              </a:solidFill>
              <a:latin typeface="Silka 1"/>
            </a:endParaRPr>
          </a:p>
        </p:txBody>
      </p:sp>
      <p:pic>
        <p:nvPicPr>
          <p:cNvPr id="6" name="Obrázek 5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C5B1F027-5F24-0F07-886B-F62DA8D40B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AC4B93-B158-0347-8EFC-5FBA51C75BA1}"/>
              </a:ext>
            </a:extLst>
          </p:cNvPr>
          <p:cNvSpPr txBox="1"/>
          <p:nvPr/>
        </p:nvSpPr>
        <p:spPr>
          <a:xfrm>
            <a:off x="1611882" y="653801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spc="-47" dirty="0">
                <a:solidFill>
                  <a:schemeClr val="bg1">
                    <a:lumMod val="50000"/>
                  </a:schemeClr>
                </a:solidFill>
              </a:rPr>
              <a:t>Cílem je:</a:t>
            </a:r>
            <a:endParaRPr lang="cs-CZ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15DF5AA-D731-CB59-6A2B-32A8A92ADAC5}"/>
              </a:ext>
            </a:extLst>
          </p:cNvPr>
          <p:cNvSpPr txBox="1"/>
          <p:nvPr/>
        </p:nvSpPr>
        <p:spPr>
          <a:xfrm>
            <a:off x="755576" y="1238576"/>
            <a:ext cx="7920880" cy="2613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474"/>
              </a:lnSpc>
            </a:pPr>
            <a:r>
              <a:rPr lang="cs-CZ" sz="2200" b="1" spc="-47" dirty="0">
                <a:solidFill>
                  <a:schemeClr val="bg1">
                    <a:lumMod val="50000"/>
                  </a:schemeClr>
                </a:solidFill>
              </a:rPr>
              <a:t>České Budějovice – Evropském hlavní město kultury  2028 bez zbytečného odpadu…</a:t>
            </a:r>
          </a:p>
          <a:p>
            <a:pPr algn="ctr">
              <a:lnSpc>
                <a:spcPts val="3474"/>
              </a:lnSpc>
            </a:pPr>
            <a:r>
              <a:rPr lang="cs-CZ" sz="2200" b="1" spc="-47" dirty="0">
                <a:solidFill>
                  <a:schemeClr val="bg1">
                    <a:lumMod val="50000"/>
                  </a:schemeClr>
                </a:solidFill>
              </a:rPr>
              <a:t> a </a:t>
            </a:r>
          </a:p>
          <a:p>
            <a:pPr algn="ctr">
              <a:lnSpc>
                <a:spcPts val="3474"/>
              </a:lnSpc>
            </a:pPr>
            <a:r>
              <a:rPr lang="cs-CZ" sz="2200" b="1" spc="-47" dirty="0">
                <a:solidFill>
                  <a:schemeClr val="bg1">
                    <a:lumMod val="50000"/>
                  </a:schemeClr>
                </a:solidFill>
              </a:rPr>
              <a:t>celá Česká republika do roku 2050 také!</a:t>
            </a:r>
          </a:p>
          <a:p>
            <a:pPr algn="ctr">
              <a:lnSpc>
                <a:spcPts val="3474"/>
              </a:lnSpc>
            </a:pPr>
            <a:r>
              <a:rPr lang="cs-CZ" sz="2200" b="1" spc="-47" dirty="0">
                <a:solidFill>
                  <a:srgbClr val="0000FF"/>
                </a:solidFill>
              </a:rPr>
              <a:t>Kdy se připojíte i Vy?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482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obsah 16" descr="Obsah obrázku text&#10;&#10;Popis byl vytvořen automaticky">
            <a:extLst>
              <a:ext uri="{FF2B5EF4-FFF2-40B4-BE49-F238E27FC236}">
                <a16:creationId xmlns:a16="http://schemas.microsoft.com/office/drawing/2014/main" id="{3E2F9177-FAD6-B7C1-F6E6-868D9FA49F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6" y="857249"/>
            <a:ext cx="8103814" cy="5504477"/>
          </a:xfr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10318B6-B877-ABDE-BB0D-D4B1E5130CB3}"/>
              </a:ext>
            </a:extLst>
          </p:cNvPr>
          <p:cNvSpPr txBox="1"/>
          <p:nvPr/>
        </p:nvSpPr>
        <p:spPr>
          <a:xfrm>
            <a:off x="3562351" y="3807044"/>
            <a:ext cx="448451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/>
              <a:t>  </a:t>
            </a:r>
          </a:p>
          <a:p>
            <a:pPr algn="ctr"/>
            <a:r>
              <a:rPr lang="cs-CZ" sz="3000" b="1" dirty="0"/>
              <a:t> Dana Kalistová</a:t>
            </a:r>
          </a:p>
          <a:p>
            <a:pPr algn="ctr"/>
            <a:r>
              <a:rPr lang="cs-CZ" sz="3000" b="1" dirty="0"/>
              <a:t>dana@kabinetcb.cz</a:t>
            </a:r>
          </a:p>
          <a:p>
            <a:pPr algn="ctr"/>
            <a:r>
              <a:rPr lang="cs-CZ" sz="3000" b="1" dirty="0"/>
              <a:t>+420 724 981 240</a:t>
            </a:r>
          </a:p>
          <a:p>
            <a:pPr algn="ctr"/>
            <a:r>
              <a:rPr lang="cs-CZ" sz="3000" b="1" dirty="0">
                <a:solidFill>
                  <a:srgbClr val="0000FF"/>
                </a:solidFill>
              </a:rPr>
              <a:t>cirkularnidumcb.cz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079C2C7-A8E2-471B-5169-C9C4F827A75F}"/>
              </a:ext>
            </a:extLst>
          </p:cNvPr>
          <p:cNvSpPr txBox="1"/>
          <p:nvPr/>
        </p:nvSpPr>
        <p:spPr>
          <a:xfrm>
            <a:off x="1547664" y="11663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Děkuji za pozornost !</a:t>
            </a:r>
          </a:p>
        </p:txBody>
      </p:sp>
    </p:spTree>
    <p:extLst>
      <p:ext uri="{BB962C8B-B14F-4D97-AF65-F5344CB8AC3E}">
        <p14:creationId xmlns:p14="http://schemas.microsoft.com/office/powerpoint/2010/main" val="2369710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136525" y="638176"/>
            <a:ext cx="7107976" cy="6906394"/>
          </a:xfrm>
          <a:custGeom>
            <a:avLst/>
            <a:gdLst/>
            <a:ahLst/>
            <a:cxnLst/>
            <a:rect l="l" t="t" r="r" b="b"/>
            <a:pathLst>
              <a:path w="14215952" h="13812787">
                <a:moveTo>
                  <a:pt x="0" y="0"/>
                </a:moveTo>
                <a:lnTo>
                  <a:pt x="14215952" y="0"/>
                </a:lnTo>
                <a:lnTo>
                  <a:pt x="14215952" y="13812787"/>
                </a:lnTo>
                <a:lnTo>
                  <a:pt x="0" y="1381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00" dirty="0"/>
          </a:p>
        </p:txBody>
      </p:sp>
      <p:sp>
        <p:nvSpPr>
          <p:cNvPr id="4" name="Freeform 4"/>
          <p:cNvSpPr/>
          <p:nvPr/>
        </p:nvSpPr>
        <p:spPr>
          <a:xfrm>
            <a:off x="0" y="857250"/>
            <a:ext cx="8964488" cy="6906394"/>
          </a:xfrm>
          <a:custGeom>
            <a:avLst/>
            <a:gdLst/>
            <a:ahLst/>
            <a:cxnLst/>
            <a:rect l="l" t="t" r="r" b="b"/>
            <a:pathLst>
              <a:path w="14215952" h="13812787">
                <a:moveTo>
                  <a:pt x="0" y="0"/>
                </a:moveTo>
                <a:lnTo>
                  <a:pt x="14215952" y="0"/>
                </a:lnTo>
                <a:lnTo>
                  <a:pt x="14215952" y="13812787"/>
                </a:lnTo>
                <a:lnTo>
                  <a:pt x="0" y="138127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1600" b="1">
              <a:solidFill>
                <a:srgbClr val="050707"/>
              </a:solidFill>
              <a:latin typeface="Poppins" panose="00000500000000000000" pitchFamily="2" charset="-18"/>
            </a:endParaRPr>
          </a:p>
          <a:p>
            <a:endParaRPr lang="cs-CZ" sz="1600" b="1">
              <a:solidFill>
                <a:srgbClr val="050707"/>
              </a:solidFill>
              <a:latin typeface="Poppins" panose="00000500000000000000" pitchFamily="2" charset="-18"/>
            </a:endParaRPr>
          </a:p>
          <a:p>
            <a:endParaRPr lang="cs-CZ" sz="1400" dirty="0">
              <a:solidFill>
                <a:srgbClr val="050707"/>
              </a:solidFill>
              <a:latin typeface="Silka 1" panose="020B0604020202020204" charset="-1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99499" y="1281113"/>
            <a:ext cx="7345003" cy="3161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endParaRPr lang="cs-CZ" sz="2200" u="sng" spc="-56" dirty="0">
              <a:solidFill>
                <a:srgbClr val="0F3E85"/>
              </a:solidFill>
              <a:latin typeface="Silka 1"/>
            </a:endParaRPr>
          </a:p>
          <a:p>
            <a:pPr algn="ctr">
              <a:lnSpc>
                <a:spcPts val="4170"/>
              </a:lnSpc>
            </a:pPr>
            <a:endParaRPr lang="cs-CZ" sz="2200" u="sng" spc="-56" dirty="0">
              <a:solidFill>
                <a:srgbClr val="0F3E85"/>
              </a:solidFill>
              <a:latin typeface="Silka 1"/>
            </a:endParaRPr>
          </a:p>
          <a:p>
            <a:pPr algn="ctr">
              <a:lnSpc>
                <a:spcPts val="4170"/>
              </a:lnSpc>
            </a:pPr>
            <a:endParaRPr lang="cs-CZ" sz="2200" spc="-56" dirty="0">
              <a:latin typeface="Silka 1"/>
            </a:endParaRPr>
          </a:p>
          <a:p>
            <a:pPr algn="ctr">
              <a:lnSpc>
                <a:spcPts val="4170"/>
              </a:lnSpc>
            </a:pPr>
            <a:endParaRPr lang="cs-CZ" sz="2200" u="sng" spc="-56" dirty="0">
              <a:solidFill>
                <a:srgbClr val="0F3E85"/>
              </a:solidFill>
              <a:latin typeface="Silka 1"/>
            </a:endParaRPr>
          </a:p>
          <a:p>
            <a:pPr algn="ctr">
              <a:lnSpc>
                <a:spcPts val="4170"/>
              </a:lnSpc>
            </a:pPr>
            <a:r>
              <a:rPr lang="cs-CZ" sz="2200" u="sng" spc="-56" dirty="0">
                <a:solidFill>
                  <a:srgbClr val="0F3E85"/>
                </a:solidFill>
                <a:latin typeface="Silka 1"/>
              </a:rPr>
              <a:t>:</a:t>
            </a:r>
            <a:endParaRPr lang="en-US" sz="2200" u="sng" spc="-56" dirty="0">
              <a:solidFill>
                <a:srgbClr val="0F3E85"/>
              </a:solidFill>
              <a:latin typeface="Silka 1"/>
            </a:endParaRPr>
          </a:p>
          <a:p>
            <a:pPr algn="ctr">
              <a:lnSpc>
                <a:spcPts val="4170"/>
              </a:lnSpc>
            </a:pPr>
            <a:endParaRPr lang="en-US" sz="2200" u="sng" spc="-56" dirty="0">
              <a:solidFill>
                <a:srgbClr val="0F3E85"/>
              </a:solidFill>
              <a:latin typeface="Silka 1"/>
            </a:endParaRPr>
          </a:p>
        </p:txBody>
      </p:sp>
      <p:pic>
        <p:nvPicPr>
          <p:cNvPr id="16" name="Google Shape;164;g2fd06ffd7c4_0_40">
            <a:extLst>
              <a:ext uri="{FF2B5EF4-FFF2-40B4-BE49-F238E27FC236}">
                <a16:creationId xmlns:a16="http://schemas.microsoft.com/office/drawing/2014/main" id="{7B1A6593-30E2-5596-30CA-E2BB047D5B4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4537" y="3050451"/>
            <a:ext cx="5071952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3CE595-2C93-7A38-1FA5-28A5E199A00F}"/>
              </a:ext>
            </a:extLst>
          </p:cNvPr>
          <p:cNvSpPr txBox="1"/>
          <p:nvPr/>
        </p:nvSpPr>
        <p:spPr>
          <a:xfrm>
            <a:off x="611560" y="607516"/>
            <a:ext cx="763294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cs-CZ" sz="3600" b="1" dirty="0"/>
            </a:br>
            <a:r>
              <a:rPr lang="cs-CZ" sz="3200" b="1" dirty="0"/>
              <a:t> </a:t>
            </a:r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…jsme zváni na kulturní fóra</a:t>
            </a:r>
          </a:p>
          <a:p>
            <a:pPr algn="ctr"/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cs-CZ" sz="3200" dirty="0">
                <a:solidFill>
                  <a:schemeClr val="bg1">
                    <a:lumMod val="50000"/>
                  </a:schemeClr>
                </a:solidFill>
              </a:rPr>
            </a:br>
            <a:endParaRPr lang="cs-CZ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90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6632"/>
            <a:ext cx="720080" cy="76277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95BA88C-5D79-8C96-E7F4-4E65E5EDA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8697"/>
            <a:ext cx="9144000" cy="550085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4742027C-F2A7-0484-6CF4-07FE49D6052F}"/>
              </a:ext>
            </a:extLst>
          </p:cNvPr>
          <p:cNvSpPr txBox="1"/>
          <p:nvPr/>
        </p:nvSpPr>
        <p:spPr>
          <a:xfrm>
            <a:off x="323528" y="473950"/>
            <a:ext cx="7632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 Od 2016 předcházíme vzniku zbytečného odpadu v Českých Budějovicích</a:t>
            </a:r>
          </a:p>
        </p:txBody>
      </p:sp>
    </p:spTree>
    <p:extLst>
      <p:ext uri="{BB962C8B-B14F-4D97-AF65-F5344CB8AC3E}">
        <p14:creationId xmlns:p14="http://schemas.microsoft.com/office/powerpoint/2010/main" val="815767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123B6-22C1-2B05-37C8-AE21AB97E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6E588B1C-FE7B-C29B-A6A4-613172AA9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217314"/>
            <a:ext cx="7192888" cy="763414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Dostáváme/ prodáváme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: </a:t>
            </a:r>
          </a:p>
          <a:p>
            <a:endParaRPr lang="cs-CZ" sz="2800" dirty="0"/>
          </a:p>
          <a:p>
            <a:endParaRPr lang="cs-CZ" sz="2800" b="1" dirty="0">
              <a:latin typeface="Roboto Condensed Light" pitchFamily="2" charset="0"/>
              <a:ea typeface="Roboto Condensed Light" pitchFamily="2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3540AE4-B32E-E06C-9854-274F1A3C85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61" y="6062464"/>
            <a:ext cx="720080" cy="762779"/>
          </a:xfrm>
          <a:prstGeom prst="rect">
            <a:avLst/>
          </a:prstGeom>
        </p:spPr>
      </p:pic>
      <p:pic>
        <p:nvPicPr>
          <p:cNvPr id="8" name="Obrázek 7" descr="Obsah obrázku strop, interiér, zeď, nábytek&#10;&#10;Popis byl vytvořen automaticky">
            <a:extLst>
              <a:ext uri="{FF2B5EF4-FFF2-40B4-BE49-F238E27FC236}">
                <a16:creationId xmlns:a16="http://schemas.microsoft.com/office/drawing/2014/main" id="{DF258396-FF66-4D95-3C1B-A3ADDCB58E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8" y="626399"/>
            <a:ext cx="4087925" cy="3018402"/>
          </a:xfrm>
          <a:prstGeom prst="rect">
            <a:avLst/>
          </a:prstGeom>
        </p:spPr>
      </p:pic>
      <p:pic>
        <p:nvPicPr>
          <p:cNvPr id="6" name="Obrázek 5" descr="Obsah obrázku nábytek, interiér, výjev, zeď&#10;&#10;Obsah vygenerovaný umělou inteligencí může být nesprávný.">
            <a:extLst>
              <a:ext uri="{FF2B5EF4-FFF2-40B4-BE49-F238E27FC236}">
                <a16:creationId xmlns:a16="http://schemas.microsoft.com/office/drawing/2014/main" id="{65F0BCE4-40EB-F96B-5117-AC4594E20B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64" y="3835223"/>
            <a:ext cx="4112367" cy="30184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1B4E7F-90E8-0D8C-73E8-7874983D7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02" y="626399"/>
            <a:ext cx="3641068" cy="3641068"/>
          </a:xfrm>
          <a:prstGeom prst="rect">
            <a:avLst/>
          </a:prstGeom>
        </p:spPr>
      </p:pic>
      <p:pic>
        <p:nvPicPr>
          <p:cNvPr id="12" name="Obrázek 11" descr="Obsah obrázku šálek na kávu, Nápojové sklo, keramika, Servírovací nádobí&#10;&#10;Obsah vygenerovaný umělou inteligencí může být nesprávný.">
            <a:extLst>
              <a:ext uri="{FF2B5EF4-FFF2-40B4-BE49-F238E27FC236}">
                <a16:creationId xmlns:a16="http://schemas.microsoft.com/office/drawing/2014/main" id="{AAA65D95-FE43-68EB-ABE7-ECD74B5148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06841"/>
            <a:ext cx="2304256" cy="307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7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86397-DDD6-03DA-68A1-BEC94B48C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1ADCDD3-C086-EE78-88DE-7171AAB0A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116632"/>
            <a:ext cx="7192888" cy="720080"/>
          </a:xfrm>
        </p:spPr>
        <p:txBody>
          <a:bodyPr>
            <a:normAutofit/>
          </a:bodyPr>
          <a:lstStyle/>
          <a:p>
            <a:r>
              <a:rPr lang="cs-CZ" sz="2800" b="1" dirty="0"/>
              <a:t>       Opravujeme/předěláváme: </a:t>
            </a:r>
          </a:p>
          <a:p>
            <a:endParaRPr lang="cs-CZ" sz="2800" dirty="0"/>
          </a:p>
          <a:p>
            <a:endParaRPr lang="cs-CZ" sz="2800" b="1" dirty="0">
              <a:latin typeface="Roboto Condensed Light" pitchFamily="2" charset="0"/>
              <a:ea typeface="Roboto Condensed Light" pitchFamily="2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9C9878D-A616-749B-33AE-0011A8795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86" y="47767"/>
            <a:ext cx="720080" cy="762779"/>
          </a:xfrm>
          <a:prstGeom prst="rect">
            <a:avLst/>
          </a:prstGeom>
        </p:spPr>
      </p:pic>
      <p:pic>
        <p:nvPicPr>
          <p:cNvPr id="6" name="Obrázek 5" descr="Obsah obrázku oblečení, interiér, osoba, zeď&#10;&#10;Popis byl vytvořen automaticky">
            <a:extLst>
              <a:ext uri="{FF2B5EF4-FFF2-40B4-BE49-F238E27FC236}">
                <a16:creationId xmlns:a16="http://schemas.microsoft.com/office/drawing/2014/main" id="{9B7BE7B9-10B5-47D3-26B4-2B1B1D9BE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43" y="931419"/>
            <a:ext cx="4180455" cy="2899391"/>
          </a:xfrm>
          <a:prstGeom prst="rect">
            <a:avLst/>
          </a:prstGeom>
        </p:spPr>
      </p:pic>
      <p:pic>
        <p:nvPicPr>
          <p:cNvPr id="8" name="Obrázek 7" descr="Obsah obrázku osoba, spotřebič, oblečení, šicí stroj&#10;&#10;Popis byl vytvořen automaticky">
            <a:extLst>
              <a:ext uri="{FF2B5EF4-FFF2-40B4-BE49-F238E27FC236}">
                <a16:creationId xmlns:a16="http://schemas.microsoft.com/office/drawing/2014/main" id="{B1ADC9A1-93E1-38FD-CF41-B30CC006A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0" y="4026082"/>
            <a:ext cx="4230430" cy="2822491"/>
          </a:xfrm>
          <a:prstGeom prst="rect">
            <a:avLst/>
          </a:prstGeom>
        </p:spPr>
      </p:pic>
      <p:pic>
        <p:nvPicPr>
          <p:cNvPr id="12" name="Obrázek 11" descr="Obsah obrázku osoba, oblečení, Lidská tvář, muž&#10;&#10;Popis byl vytvořen automaticky">
            <a:extLst>
              <a:ext uri="{FF2B5EF4-FFF2-40B4-BE49-F238E27FC236}">
                <a16:creationId xmlns:a16="http://schemas.microsoft.com/office/drawing/2014/main" id="{F736570D-73E5-823C-E7BE-FB53414CB9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02" y="3969060"/>
            <a:ext cx="4230428" cy="2789147"/>
          </a:xfrm>
          <a:prstGeom prst="rect">
            <a:avLst/>
          </a:prstGeom>
        </p:spPr>
      </p:pic>
      <p:pic>
        <p:nvPicPr>
          <p:cNvPr id="16" name="Obrázek 15" descr="Obsah obrázku osoba, oblečení, Lidská tvář, interiér&#10;&#10;Popis byl vytvořen automaticky">
            <a:extLst>
              <a:ext uri="{FF2B5EF4-FFF2-40B4-BE49-F238E27FC236}">
                <a16:creationId xmlns:a16="http://schemas.microsoft.com/office/drawing/2014/main" id="{5E7706C5-54AD-DACF-E063-8E411E093B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23" y="927024"/>
            <a:ext cx="4180455" cy="289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030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DDD63-01C7-76A6-376B-66BA0A84D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92D7C5BB-E315-1BE4-F811-33F35FEAA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476672"/>
            <a:ext cx="7192888" cy="648072"/>
          </a:xfrm>
        </p:spPr>
        <p:txBody>
          <a:bodyPr>
            <a:normAutofit/>
          </a:bodyPr>
          <a:lstStyle/>
          <a:p>
            <a:r>
              <a:rPr lang="cs-CZ" sz="2800" b="1" dirty="0"/>
              <a:t>       Půjčujeme/pronajímáme: </a:t>
            </a:r>
          </a:p>
          <a:p>
            <a:endParaRPr lang="cs-CZ" sz="2800" dirty="0"/>
          </a:p>
          <a:p>
            <a:endParaRPr lang="cs-CZ" sz="2800" b="1" dirty="0">
              <a:latin typeface="Roboto Condensed Light" pitchFamily="2" charset="0"/>
              <a:ea typeface="Roboto Condensed Light" pitchFamily="2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2473A6F-B6DD-DA0A-4D2F-6E5E94793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561" y="6062464"/>
            <a:ext cx="720080" cy="762779"/>
          </a:xfrm>
          <a:prstGeom prst="rect">
            <a:avLst/>
          </a:prstGeom>
        </p:spPr>
      </p:pic>
      <p:pic>
        <p:nvPicPr>
          <p:cNvPr id="6" name="Obrázek 5" descr="Obsah obrázku nádobí, interiér, ubrus, květina&#10;&#10;Popis byl vytvořen automaticky">
            <a:extLst>
              <a:ext uri="{FF2B5EF4-FFF2-40B4-BE49-F238E27FC236}">
                <a16:creationId xmlns:a16="http://schemas.microsoft.com/office/drawing/2014/main" id="{62F16849-050C-FCF6-1FE6-D41C06155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25" y="1124744"/>
            <a:ext cx="4036150" cy="269286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A38DA4E-C636-4D40-0D1C-7C183EA471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74" y="1157266"/>
            <a:ext cx="3576808" cy="5471220"/>
          </a:xfrm>
          <a:prstGeom prst="rect">
            <a:avLst/>
          </a:prstGeom>
        </p:spPr>
      </p:pic>
      <p:pic>
        <p:nvPicPr>
          <p:cNvPr id="9" name="Obrázek 8" descr="Obsah obrázku venku, strom, území, oblečení&#10;&#10;Popis byl vytvořen automaticky">
            <a:extLst>
              <a:ext uri="{FF2B5EF4-FFF2-40B4-BE49-F238E27FC236}">
                <a16:creationId xmlns:a16="http://schemas.microsoft.com/office/drawing/2014/main" id="{933F2C16-A2A9-85ED-AAA0-8120AEBF83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7" y="3935617"/>
            <a:ext cx="4036150" cy="26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0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A2B18-DDA6-75C3-85EC-0A6BC2843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>
            <a:extLst>
              <a:ext uri="{FF2B5EF4-FFF2-40B4-BE49-F238E27FC236}">
                <a16:creationId xmlns:a16="http://schemas.microsoft.com/office/drawing/2014/main" id="{15E509AC-BFD5-5674-650E-0099EE6FE9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260648"/>
            <a:ext cx="7192888" cy="560862"/>
          </a:xfrm>
        </p:spPr>
        <p:txBody>
          <a:bodyPr>
            <a:normAutofit/>
          </a:bodyPr>
          <a:lstStyle/>
          <a:p>
            <a:r>
              <a:rPr lang="cs-CZ" sz="2800" dirty="0"/>
              <a:t>      </a:t>
            </a:r>
            <a:r>
              <a:rPr lang="cs-CZ" sz="2800" b="1" dirty="0">
                <a:solidFill>
                  <a:schemeClr val="bg1">
                    <a:lumMod val="50000"/>
                  </a:schemeClr>
                </a:solidFill>
              </a:rPr>
              <a:t>Učíme: </a:t>
            </a:r>
          </a:p>
          <a:p>
            <a:endParaRPr lang="cs-CZ" sz="2800" dirty="0"/>
          </a:p>
          <a:p>
            <a:endParaRPr lang="cs-CZ" sz="2800" b="1" dirty="0">
              <a:latin typeface="Roboto Condensed Light" pitchFamily="2" charset="0"/>
              <a:ea typeface="Roboto Condensed Light" pitchFamily="2" charset="0"/>
            </a:endParaRPr>
          </a:p>
        </p:txBody>
      </p:sp>
      <p:pic>
        <p:nvPicPr>
          <p:cNvPr id="8" name="Obrázek 7" descr="Obsah obrázku osoba, oblečení, interiér, stůl&#10;&#10;Popis byl vytvořen automaticky">
            <a:extLst>
              <a:ext uri="{FF2B5EF4-FFF2-40B4-BE49-F238E27FC236}">
                <a16:creationId xmlns:a16="http://schemas.microsoft.com/office/drawing/2014/main" id="{407ABA3C-AD08-5C9D-F3CC-40BFC26527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39" y="3830404"/>
            <a:ext cx="4216961" cy="2804361"/>
          </a:xfrm>
          <a:prstGeom prst="rect">
            <a:avLst/>
          </a:prstGeom>
        </p:spPr>
      </p:pic>
      <p:pic>
        <p:nvPicPr>
          <p:cNvPr id="10" name="Obrázek 9" descr="Obsah obrázku oblečení, osoba, interiér, Dílna&#10;&#10;Popis byl vytvořen automaticky">
            <a:extLst>
              <a:ext uri="{FF2B5EF4-FFF2-40B4-BE49-F238E27FC236}">
                <a16:creationId xmlns:a16="http://schemas.microsoft.com/office/drawing/2014/main" id="{C532BEDF-3942-AD33-3E9D-CBC8B6027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7" y="878875"/>
            <a:ext cx="4187619" cy="2800470"/>
          </a:xfrm>
          <a:prstGeom prst="rect">
            <a:avLst/>
          </a:prstGeom>
        </p:spPr>
      </p:pic>
      <p:pic>
        <p:nvPicPr>
          <p:cNvPr id="11" name="Zástupný symbol pro obsah 3">
            <a:extLst>
              <a:ext uri="{FF2B5EF4-FFF2-40B4-BE49-F238E27FC236}">
                <a16:creationId xmlns:a16="http://schemas.microsoft.com/office/drawing/2014/main" id="{7FBF0613-FA1F-93D5-B44E-1366C690F6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381" y="58731"/>
            <a:ext cx="720080" cy="762779"/>
          </a:xfrm>
          <a:prstGeom prst="rect">
            <a:avLst/>
          </a:prstGeom>
        </p:spPr>
      </p:pic>
      <p:pic>
        <p:nvPicPr>
          <p:cNvPr id="13" name="Obrázek 12" descr="Obsah obrázku osoba, interiér, oblečení, zeď&#10;&#10;Popis byl vytvořen automaticky">
            <a:extLst>
              <a:ext uri="{FF2B5EF4-FFF2-40B4-BE49-F238E27FC236}">
                <a16:creationId xmlns:a16="http://schemas.microsoft.com/office/drawing/2014/main" id="{33536B5A-BD24-25D8-F8AB-939E42000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540" y="920518"/>
            <a:ext cx="4201680" cy="2717184"/>
          </a:xfrm>
          <a:prstGeom prst="rect">
            <a:avLst/>
          </a:prstGeom>
        </p:spPr>
      </p:pic>
      <p:pic>
        <p:nvPicPr>
          <p:cNvPr id="15" name="Obrázek 14" descr="Obsah obrázku osoba, oblečení, interiér, umění&#10;&#10;Popis byl vytvořen automaticky">
            <a:extLst>
              <a:ext uri="{FF2B5EF4-FFF2-40B4-BE49-F238E27FC236}">
                <a16:creationId xmlns:a16="http://schemas.microsoft.com/office/drawing/2014/main" id="{530EF466-3541-19EC-18E1-0DE239E6E9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7" y="3821262"/>
            <a:ext cx="4365746" cy="280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607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osoba, interiér, žena&#10;&#10;Obsah vygenerovaný umělou inteligencí může být nesprávný.">
            <a:extLst>
              <a:ext uri="{FF2B5EF4-FFF2-40B4-BE49-F238E27FC236}">
                <a16:creationId xmlns:a16="http://schemas.microsoft.com/office/drawing/2014/main" id="{65A74678-DDFC-ADEE-A2D2-6A84C61CBC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72816"/>
            <a:ext cx="6804689" cy="4542130"/>
          </a:xfrm>
          <a:prstGeom prst="rect">
            <a:avLst/>
          </a:prstGeom>
          <a:noFill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BAD2935-F549-32BB-3422-DFC6298FC58A}"/>
              </a:ext>
            </a:extLst>
          </p:cNvPr>
          <p:cNvSpPr txBox="1"/>
          <p:nvPr/>
        </p:nvSpPr>
        <p:spPr>
          <a:xfrm>
            <a:off x="3203848" y="39539"/>
            <a:ext cx="61206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cs-CZ" sz="3200" b="1" dirty="0">
                <a:solidFill>
                  <a:schemeClr val="bg1">
                    <a:lumMod val="50000"/>
                  </a:schemeClr>
                </a:solidFill>
              </a:rPr>
              <a:t>….a vyhráváme</a:t>
            </a:r>
          </a:p>
        </p:txBody>
      </p:sp>
    </p:spTree>
    <p:extLst>
      <p:ext uri="{BB962C8B-B14F-4D97-AF65-F5344CB8AC3E}">
        <p14:creationId xmlns:p14="http://schemas.microsoft.com/office/powerpoint/2010/main" val="163636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59353" y="5486400"/>
            <a:ext cx="770297" cy="263302"/>
          </a:xfrm>
          <a:custGeom>
            <a:avLst/>
            <a:gdLst/>
            <a:ahLst/>
            <a:cxnLst/>
            <a:rect l="l" t="t" r="r" b="b"/>
            <a:pathLst>
              <a:path w="1540594" h="526603">
                <a:moveTo>
                  <a:pt x="0" y="0"/>
                </a:moveTo>
                <a:lnTo>
                  <a:pt x="1540594" y="0"/>
                </a:lnTo>
                <a:lnTo>
                  <a:pt x="1540594" y="526603"/>
                </a:lnTo>
                <a:lnTo>
                  <a:pt x="0" y="526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00"/>
          </a:p>
        </p:txBody>
      </p:sp>
      <p:sp>
        <p:nvSpPr>
          <p:cNvPr id="3" name="Freeform 3"/>
          <p:cNvSpPr/>
          <p:nvPr/>
        </p:nvSpPr>
        <p:spPr>
          <a:xfrm>
            <a:off x="0" y="875757"/>
            <a:ext cx="7107976" cy="6906394"/>
          </a:xfrm>
          <a:custGeom>
            <a:avLst/>
            <a:gdLst/>
            <a:ahLst/>
            <a:cxnLst/>
            <a:rect l="l" t="t" r="r" b="b"/>
            <a:pathLst>
              <a:path w="14215952" h="13812787">
                <a:moveTo>
                  <a:pt x="0" y="0"/>
                </a:moveTo>
                <a:lnTo>
                  <a:pt x="14215952" y="0"/>
                </a:lnTo>
                <a:lnTo>
                  <a:pt x="14215952" y="13812787"/>
                </a:lnTo>
                <a:lnTo>
                  <a:pt x="0" y="1381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00"/>
          </a:p>
        </p:txBody>
      </p:sp>
      <p:sp>
        <p:nvSpPr>
          <p:cNvPr id="4" name="Freeform 4"/>
          <p:cNvSpPr/>
          <p:nvPr/>
        </p:nvSpPr>
        <p:spPr>
          <a:xfrm>
            <a:off x="0" y="857250"/>
            <a:ext cx="7107976" cy="6906394"/>
          </a:xfrm>
          <a:custGeom>
            <a:avLst/>
            <a:gdLst/>
            <a:ahLst/>
            <a:cxnLst/>
            <a:rect l="l" t="t" r="r" b="b"/>
            <a:pathLst>
              <a:path w="14215952" h="13812787">
                <a:moveTo>
                  <a:pt x="0" y="0"/>
                </a:moveTo>
                <a:lnTo>
                  <a:pt x="14215952" y="0"/>
                </a:lnTo>
                <a:lnTo>
                  <a:pt x="14215952" y="13812787"/>
                </a:lnTo>
                <a:lnTo>
                  <a:pt x="0" y="138127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1600" b="1" dirty="0">
              <a:solidFill>
                <a:srgbClr val="050707"/>
              </a:solidFill>
              <a:latin typeface="Poppins" panose="00000500000000000000" pitchFamily="2" charset="-18"/>
            </a:endParaRPr>
          </a:p>
          <a:p>
            <a:endParaRPr lang="cs-CZ" sz="1600" b="1" dirty="0">
              <a:solidFill>
                <a:srgbClr val="050707"/>
              </a:solidFill>
              <a:latin typeface="Poppins" panose="00000500000000000000" pitchFamily="2" charset="-18"/>
            </a:endParaRPr>
          </a:p>
          <a:p>
            <a:endParaRPr lang="cs-CZ" sz="1400" dirty="0">
              <a:solidFill>
                <a:srgbClr val="050707"/>
              </a:solidFill>
              <a:latin typeface="Silka 1" panose="020B0604020202020204" charset="-1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859353" y="5486400"/>
            <a:ext cx="770297" cy="263302"/>
          </a:xfrm>
          <a:custGeom>
            <a:avLst/>
            <a:gdLst/>
            <a:ahLst/>
            <a:cxnLst/>
            <a:rect l="l" t="t" r="r" b="b"/>
            <a:pathLst>
              <a:path w="1540594" h="526603">
                <a:moveTo>
                  <a:pt x="0" y="0"/>
                </a:moveTo>
                <a:lnTo>
                  <a:pt x="1540594" y="0"/>
                </a:lnTo>
                <a:lnTo>
                  <a:pt x="1540594" y="526603"/>
                </a:lnTo>
                <a:lnTo>
                  <a:pt x="0" y="526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 sz="900"/>
          </a:p>
        </p:txBody>
      </p:sp>
      <p:sp>
        <p:nvSpPr>
          <p:cNvPr id="7" name="TextBox 7"/>
          <p:cNvSpPr txBox="1"/>
          <p:nvPr/>
        </p:nvSpPr>
        <p:spPr>
          <a:xfrm>
            <a:off x="899499" y="1281113"/>
            <a:ext cx="7345003" cy="1006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0"/>
              </a:lnSpc>
            </a:pPr>
            <a:r>
              <a:rPr lang="cs-CZ" sz="2200" u="sng" spc="-56" dirty="0">
                <a:solidFill>
                  <a:srgbClr val="0F3E85"/>
                </a:solidFill>
                <a:latin typeface="Silka 1"/>
              </a:rPr>
              <a:t>Co plánujeme v Českých Budějovicích:</a:t>
            </a:r>
            <a:endParaRPr lang="en-US" sz="2200" u="sng" spc="-56" dirty="0">
              <a:solidFill>
                <a:srgbClr val="0F3E85"/>
              </a:solidFill>
              <a:latin typeface="Silka 1"/>
            </a:endParaRPr>
          </a:p>
          <a:p>
            <a:pPr algn="ctr">
              <a:lnSpc>
                <a:spcPts val="4170"/>
              </a:lnSpc>
            </a:pPr>
            <a:endParaRPr lang="en-US" sz="2200" u="sng" spc="-56" dirty="0">
              <a:solidFill>
                <a:srgbClr val="0F3E85"/>
              </a:solidFill>
              <a:latin typeface="Silka 1"/>
            </a:endParaRPr>
          </a:p>
        </p:txBody>
      </p:sp>
      <p:pic>
        <p:nvPicPr>
          <p:cNvPr id="6" name="Zástupný obsah 754756321">
            <a:extLst>
              <a:ext uri="{FF2B5EF4-FFF2-40B4-BE49-F238E27FC236}">
                <a16:creationId xmlns:a16="http://schemas.microsoft.com/office/drawing/2014/main" id="{D3213BA4-0B87-6B29-4372-E5411FD71C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95536" y="916165"/>
            <a:ext cx="8496944" cy="5025671"/>
          </a:xfrm>
          <a:prstGeom prst="rect">
            <a:avLst/>
          </a:prstGeom>
        </p:spPr>
      </p:pic>
      <p:pic>
        <p:nvPicPr>
          <p:cNvPr id="8" name="Obrázek 7" descr="Obsah obrázku text, Písmo, Grafika, logo&#10;&#10;Obsah vygenerovaný umělou inteligencí může být nesprávný.">
            <a:extLst>
              <a:ext uri="{FF2B5EF4-FFF2-40B4-BE49-F238E27FC236}">
                <a16:creationId xmlns:a16="http://schemas.microsoft.com/office/drawing/2014/main" id="{569A59B5-F54E-0F94-6E7E-3DAB393510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349" y="6375851"/>
            <a:ext cx="2440360" cy="44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3436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390</Words>
  <Application>Microsoft Office PowerPoint</Application>
  <PresentationFormat>Předvádění na obrazovce (4:3)</PresentationFormat>
  <Paragraphs>90</Paragraphs>
  <Slides>18</Slides>
  <Notes>16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Poppins</vt:lpstr>
      <vt:lpstr>Roboto Condensed Light</vt:lpstr>
      <vt:lpstr>Silka 1</vt:lpstr>
      <vt:lpstr>Wingdings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Kde jsme teď?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Oem</dc:creator>
  <cp:lastModifiedBy>Dana Kalistová</cp:lastModifiedBy>
  <cp:revision>55</cp:revision>
  <dcterms:created xsi:type="dcterms:W3CDTF">2019-11-13T21:49:37Z</dcterms:created>
  <dcterms:modified xsi:type="dcterms:W3CDTF">2025-05-25T20:21:00Z</dcterms:modified>
</cp:coreProperties>
</file>